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91" r:id="rId7"/>
    <p:sldId id="292" r:id="rId8"/>
    <p:sldId id="293" r:id="rId9"/>
    <p:sldId id="306" r:id="rId10"/>
    <p:sldId id="294" r:id="rId11"/>
    <p:sldId id="295" r:id="rId12"/>
    <p:sldId id="289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br>
              <a:rPr lang="it-IT" dirty="0"/>
            </a:br>
            <a:r>
              <a:rPr lang="it-IT" dirty="0"/>
              <a:t>Guide to </a:t>
            </a:r>
            <a:r>
              <a:rPr lang="it-IT" dirty="0" err="1"/>
              <a:t>voting</a:t>
            </a:r>
            <a:endParaRPr lang="it-IT" dirty="0"/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F0C77EFD-C76D-ADF0-9727-589663AC7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3" y="4463791"/>
            <a:ext cx="5602235" cy="47884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 dirty="0"/>
              <a:t>Practical guide to voting</a:t>
            </a:r>
            <a:endParaRPr lang="it-IT" dirty="0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1156750" y="1487257"/>
            <a:ext cx="10010042" cy="1681067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with login Link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1156750" y="3744622"/>
            <a:ext cx="9525884" cy="324434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A few days before the vote, you will receive your personal link via email to connect to the voting area </a:t>
            </a:r>
            <a:r>
              <a:rPr lang="en-US" b="1" dirty="0"/>
              <a:t>(ACCEDI</a:t>
            </a:r>
            <a:r>
              <a:rPr lang="en-US" dirty="0"/>
              <a:t>). You will only be able to access open voting, at the times indicated in the email </a:t>
            </a:r>
          </a:p>
          <a:p>
            <a:r>
              <a:rPr lang="en-US" dirty="0"/>
              <a:t>Subject: Eligo </a:t>
            </a:r>
            <a:r>
              <a:rPr lang="en-US" dirty="0" err="1"/>
              <a:t>Evoting</a:t>
            </a:r>
            <a:r>
              <a:rPr lang="en-US" dirty="0"/>
              <a:t> - Credentials of </a:t>
            </a:r>
            <a:r>
              <a:rPr lang="en-US" dirty="0" err="1"/>
              <a:t>namesurname</a:t>
            </a:r>
            <a:r>
              <a:rPr lang="en-US" dirty="0"/>
              <a:t> – Vote title. </a:t>
            </a:r>
            <a:br>
              <a:rPr lang="en-US" dirty="0"/>
            </a:br>
            <a:r>
              <a:rPr lang="en-US" dirty="0"/>
              <a:t>Sender: notifica@evoting.it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8416DD-F10F-8E01-74DE-35B99CB1A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417" y="3425644"/>
            <a:ext cx="10010043" cy="9441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859961" y="906558"/>
            <a:ext cx="7595587" cy="2524249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n-US" dirty="0"/>
              <a:t>Access the </a:t>
            </a:r>
            <a:r>
              <a:rPr lang="it-IT" dirty="0" err="1"/>
              <a:t>voting</a:t>
            </a:r>
            <a:r>
              <a:rPr lang="it-IT" dirty="0"/>
              <a:t> area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1051456" y="3795061"/>
            <a:ext cx="6298199" cy="180395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Check that your name is correct.</a:t>
            </a:r>
          </a:p>
          <a:p>
            <a:r>
              <a:rPr lang="en-US" dirty="0"/>
              <a:t>Accept the privacy policy and click on “</a:t>
            </a:r>
            <a:r>
              <a:rPr lang="en-US" b="1" dirty="0"/>
              <a:t>ENTER</a:t>
            </a:r>
            <a:r>
              <a:rPr lang="en-US" dirty="0"/>
              <a:t>”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D7E8B2-AE4C-C47D-EEAB-132FCB9B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649" y="3652451"/>
            <a:ext cx="15042910" cy="87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649856" y="1521477"/>
            <a:ext cx="4279953" cy="1779039"/>
          </a:xfrm>
          <a:prstGeom prst="rect">
            <a:avLst/>
          </a:prstGeom>
        </p:spPr>
        <p:txBody>
          <a:bodyPr lIns="71437" tIns="71437" rIns="71437" bIns="71437" anchor="t">
            <a:normAutofit fontScale="92500"/>
          </a:bodyPr>
          <a:lstStyle/>
          <a:p>
            <a:r>
              <a:rPr lang="it-IT" dirty="0" err="1"/>
              <a:t>Ballot</a:t>
            </a:r>
            <a:r>
              <a:rPr lang="it-IT" dirty="0"/>
              <a:t> (s)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49856" y="3300517"/>
            <a:ext cx="5085022" cy="216405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The ballot (s) to be voted on will be displayed.</a:t>
            </a:r>
          </a:p>
          <a:p>
            <a:r>
              <a:rPr lang="en-US" dirty="0"/>
              <a:t>Click on “</a:t>
            </a:r>
            <a:r>
              <a:rPr lang="en-US" b="1" dirty="0"/>
              <a:t>vote”</a:t>
            </a:r>
            <a:r>
              <a:rPr lang="en-US" dirty="0"/>
              <a:t> to open the first voting ballot.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B36D1D-03EC-EB4E-8C20-76F126D31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11" y="3300516"/>
            <a:ext cx="18047889" cy="81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7934-A054-1CEC-3167-796D90F4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92B1066D-D0BC-0865-9A00-C8356B6F8C8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BEAE99C3-9CDC-1F66-D1E4-C9BD11FF587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699551" y="665987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Cast </a:t>
            </a:r>
            <a:r>
              <a:rPr lang="it-IT" dirty="0" err="1"/>
              <a:t>your</a:t>
            </a:r>
            <a:r>
              <a:rPr lang="it-IT" dirty="0"/>
              <a:t> vote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442B7C0F-3DE6-5239-EBB8-42A09508C33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6" y="3758498"/>
            <a:ext cx="4667577" cy="619900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To cast your vote, select the box relating to the chosen candidate or the list to assign preference.</a:t>
            </a:r>
          </a:p>
          <a:p>
            <a:r>
              <a:rPr lang="en-US" dirty="0"/>
              <a:t>Click on “VOTE“.</a:t>
            </a:r>
          </a:p>
          <a:p>
            <a:r>
              <a:rPr lang="en-US" dirty="0"/>
              <a:t>Please note: Voting for different lists is not permitted.</a:t>
            </a:r>
          </a:p>
          <a:p>
            <a:r>
              <a:rPr lang="it-IT" dirty="0" err="1"/>
              <a:t>Please</a:t>
            </a:r>
            <a:r>
              <a:rPr lang="it-IT" dirty="0"/>
              <a:t> note: </a:t>
            </a:r>
            <a:r>
              <a:rPr lang="en-US" dirty="0"/>
              <a:t>you can click on “Vote“ or select “Blank ballot” if you do not intend to assign any preferences.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3EE801-C1EB-DACF-69D6-5E9C09CB3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535" y="2356283"/>
            <a:ext cx="18390561" cy="86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3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3161" y="920878"/>
            <a:ext cx="7675100" cy="2021105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vote.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1205530" y="3954954"/>
            <a:ext cx="4534335" cy="526182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Once the vote has been assigned, the vote summary page is presented, like the example here shown.</a:t>
            </a:r>
          </a:p>
          <a:p>
            <a:r>
              <a:rPr lang="en-US" dirty="0"/>
              <a:t>The vote is placed in the digital ballot box, only after this step.</a:t>
            </a:r>
          </a:p>
          <a:p>
            <a:r>
              <a:rPr lang="en-US" dirty="0"/>
              <a:t>By pressing «</a:t>
            </a:r>
            <a:r>
              <a:rPr lang="en-US" b="1" dirty="0"/>
              <a:t>Confirm Vote</a:t>
            </a:r>
            <a:r>
              <a:rPr lang="en-US" dirty="0"/>
              <a:t>» the vote becomes unchangeable.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4828EAB-E998-E1D9-518C-D4E62DF6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592" y="3954954"/>
            <a:ext cx="10952460" cy="77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609196" y="971336"/>
            <a:ext cx="7779430" cy="2050160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Vote </a:t>
            </a:r>
            <a:r>
              <a:rPr lang="it-IT" dirty="0" err="1"/>
              <a:t>confirmed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609196" y="3490202"/>
            <a:ext cx="5786666" cy="547880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Once confirmed, the vote will be unchangeable.</a:t>
            </a:r>
          </a:p>
          <a:p>
            <a:r>
              <a:rPr lang="en-US" dirty="0"/>
              <a:t>DO NOT close your browser or turn off your PC.</a:t>
            </a:r>
          </a:p>
          <a:p>
            <a:r>
              <a:rPr lang="en-US" dirty="0"/>
              <a:t>Click on “continue” if there are other voting ballots or click on “close” to finish the voting operations.</a:t>
            </a:r>
          </a:p>
          <a:p>
            <a:r>
              <a:rPr lang="en-US" dirty="0"/>
              <a:t>In the meantime, an email with the voting receipt will be sent.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309CB5-D8EE-6BD1-0C9D-80EA09E1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66" y="8541327"/>
            <a:ext cx="7089545" cy="40764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2BAF005-4AA1-7DAD-55EB-76CA6E0C40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72"/>
          <a:stretch>
            <a:fillRect/>
          </a:stretch>
        </p:blipFill>
        <p:spPr>
          <a:xfrm>
            <a:off x="10577944" y="2327398"/>
            <a:ext cx="9725891" cy="58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supporto-eligo@evoting.it</a:t>
            </a:r>
            <a:endParaRPr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Copyright © 2024 ELIGO | ID Technology </a:t>
            </a:r>
            <a:r>
              <a:rPr dirty="0" err="1"/>
              <a:t>S.r.l.</a:t>
            </a:r>
            <a:r>
              <a:rPr dirty="0"/>
              <a:t>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6" ma:contentTypeDescription="Creare un nuovo documento." ma:contentTypeScope="" ma:versionID="5762a26e5568b442116a12f7550a7dd0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3fdf5a9c567db8db61ccf970fb58276f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7C8AFF-95AC-4D23-BE86-D6C230735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8e6a0-de1b-4f42-8e7c-f08932d818fe"/>
    <ds:schemaRef ds:uri="dce9493f-4e8d-4595-a60a-cef0d49d1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http://schemas.microsoft.com/office/2006/metadata/properties"/>
    <ds:schemaRef ds:uri="http://schemas.microsoft.com/office/infopath/2007/PartnerControls"/>
    <ds:schemaRef ds:uri="dce9493f-4e8d-4595-a60a-cef0d49d1ac8"/>
  </ds:schemaRefs>
</ds:datastoreItem>
</file>

<file path=customXml/itemProps3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341</Words>
  <Application>Microsoft Office PowerPoint</Application>
  <PresentationFormat>Personalizar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Aspekta 400</vt:lpstr>
      <vt:lpstr>Aspekta 500</vt:lpstr>
      <vt:lpstr>Aspekta 550</vt:lpstr>
      <vt:lpstr>Aspekta 600</vt:lpstr>
      <vt:lpstr>Aspekta 700</vt:lpstr>
      <vt:lpstr>Helvetica Neue</vt:lpstr>
      <vt:lpstr>Roboto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Carluccio</dc:creator>
  <cp:lastModifiedBy>Anna Nino</cp:lastModifiedBy>
  <cp:revision>160</cp:revision>
  <dcterms:modified xsi:type="dcterms:W3CDTF">2025-09-26T12:28:20Z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0x010100A7FB0D1EF618BF4D967A2A5EFB1BAEF0</vt:lpwstr>
  </property>
  <property fmtid="{D5CDD505-2E9C-101B-9397-08002B2CF9AE}" pid="3" name="MediaServiceImageTags">
    <vt:lpwstr/>
  </property>
</Properties>
</file>