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</p:sldMasterIdLst>
  <p:notesMasterIdLst>
    <p:notesMasterId r:id="rId13"/>
  </p:notesMasterIdLst>
  <p:handoutMasterIdLst>
    <p:handoutMasterId r:id="rId14"/>
  </p:handoutMasterIdLst>
  <p:sldIdLst>
    <p:sldId id="515" r:id="rId3"/>
    <p:sldId id="517" r:id="rId4"/>
    <p:sldId id="529" r:id="rId5"/>
    <p:sldId id="528" r:id="rId6"/>
    <p:sldId id="511" r:id="rId7"/>
    <p:sldId id="530" r:id="rId8"/>
    <p:sldId id="525" r:id="rId9"/>
    <p:sldId id="522" r:id="rId10"/>
    <p:sldId id="520" r:id="rId11"/>
    <p:sldId id="521" r:id="rId12"/>
  </p:sldIdLst>
  <p:sldSz cx="9144000" cy="6858000" type="screen4x3"/>
  <p:notesSz cx="6797675" cy="9926638"/>
  <p:custDataLst>
    <p:tags r:id="rId15"/>
  </p:custData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ministrazione4" initials="a" lastIdx="1" clrIdx="0">
    <p:extLst>
      <p:ext uri="{19B8F6BF-5375-455C-9EA6-DF929625EA0E}">
        <p15:presenceInfo xmlns:p15="http://schemas.microsoft.com/office/powerpoint/2012/main" userId="S-1-5-21-2487477069-1723641952-1449052007-11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CCCC"/>
    <a:srgbClr val="CCFF66"/>
    <a:srgbClr val="008040"/>
    <a:srgbClr val="008080"/>
    <a:srgbClr val="ACA49E"/>
    <a:srgbClr val="E3E1E9"/>
    <a:srgbClr val="393430"/>
    <a:srgbClr val="C8C2BE"/>
    <a:srgbClr val="716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96322" autoAdjust="0"/>
  </p:normalViewPr>
  <p:slideViewPr>
    <p:cSldViewPr>
      <p:cViewPr varScale="1">
        <p:scale>
          <a:sx n="88" d="100"/>
          <a:sy n="88" d="100"/>
        </p:scale>
        <p:origin x="135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19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7C63C-56D0-46F1-8B8A-A7560B7CDF22}" type="datetimeFigureOut">
              <a:rPr lang="it-IT" smtClean="0"/>
              <a:t>05/10/2021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9A6A9-67E9-422C-B68C-BB1B6B0AE6A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204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5954" cy="495675"/>
          </a:xfrm>
          <a:prstGeom prst="rect">
            <a:avLst/>
          </a:prstGeom>
        </p:spPr>
        <p:txBody>
          <a:bodyPr vert="horz" lIns="89954" tIns="44977" rIns="89954" bIns="44977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248" y="4"/>
            <a:ext cx="2945954" cy="495675"/>
          </a:xfrm>
          <a:prstGeom prst="rect">
            <a:avLst/>
          </a:prstGeom>
        </p:spPr>
        <p:txBody>
          <a:bodyPr vert="horz" lIns="89954" tIns="44977" rIns="89954" bIns="44977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3E032EF-2113-4F2B-86A6-D3249058D425}" type="datetimeFigureOut">
              <a:rPr lang="it-IT"/>
              <a:pPr>
                <a:defRPr/>
              </a:pPr>
              <a:t>05/10/2021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54" tIns="44977" rIns="89954" bIns="44977" rtlCol="0" anchor="ctr"/>
          <a:lstStyle/>
          <a:p>
            <a:pPr lvl="0"/>
            <a:endParaRPr lang="it-IT" noProof="0" dirty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069" y="4715486"/>
            <a:ext cx="5437551" cy="4466001"/>
          </a:xfrm>
          <a:prstGeom prst="rect">
            <a:avLst/>
          </a:prstGeom>
        </p:spPr>
        <p:txBody>
          <a:bodyPr vert="horz" lIns="89954" tIns="44977" rIns="89954" bIns="44977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9322"/>
            <a:ext cx="2945954" cy="495675"/>
          </a:xfrm>
          <a:prstGeom prst="rect">
            <a:avLst/>
          </a:prstGeom>
        </p:spPr>
        <p:txBody>
          <a:bodyPr vert="horz" lIns="89954" tIns="44977" rIns="89954" bIns="44977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248" y="9429322"/>
            <a:ext cx="2945954" cy="495675"/>
          </a:xfrm>
          <a:prstGeom prst="rect">
            <a:avLst/>
          </a:prstGeom>
        </p:spPr>
        <p:txBody>
          <a:bodyPr vert="horz" lIns="89954" tIns="44977" rIns="89954" bIns="44977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0BAC2EF-7809-4F60-A892-39DE06AB7F9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3534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4A4D3-893F-2C4D-9334-6340644804CD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131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4A4D3-893F-2C4D-9334-6340644804CD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5424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4A4D3-893F-2C4D-9334-6340644804CD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131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4A4D3-893F-2C4D-9334-6340644804CD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0532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4A4D3-893F-2C4D-9334-6340644804CD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2366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4A4D3-893F-2C4D-9334-6340644804CD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236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304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827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7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3045"/>
                </a:solidFill>
              </a:defRPr>
            </a:lvl1pPr>
          </a:lstStyle>
          <a:p>
            <a:pPr>
              <a:defRPr/>
            </a:pPr>
            <a:fld id="{1A76693A-149C-4BFC-8DAD-D25A52B46F3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006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>
            <a:spLocks noChangeArrowheads="1"/>
          </p:cNvSpPr>
          <p:nvPr userDrawn="1"/>
        </p:nvSpPr>
        <p:spPr bwMode="auto">
          <a:xfrm>
            <a:off x="2268538" y="4837113"/>
            <a:ext cx="676751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619250" algn="l"/>
                <a:tab pos="3586163" algn="l"/>
                <a:tab pos="5740400" algn="l"/>
                <a:tab pos="66389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619250" algn="l"/>
                <a:tab pos="3586163" algn="l"/>
                <a:tab pos="5740400" algn="l"/>
                <a:tab pos="66389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619250" algn="l"/>
                <a:tab pos="3586163" algn="l"/>
                <a:tab pos="5740400" algn="l"/>
                <a:tab pos="66389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619250" algn="l"/>
                <a:tab pos="3586163" algn="l"/>
                <a:tab pos="5740400" algn="l"/>
                <a:tab pos="66389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619250" algn="l"/>
                <a:tab pos="3586163" algn="l"/>
                <a:tab pos="5740400" algn="l"/>
                <a:tab pos="66389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  <a:tab pos="3586163" algn="l"/>
                <a:tab pos="5740400" algn="l"/>
                <a:tab pos="66389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  <a:tab pos="3586163" algn="l"/>
                <a:tab pos="5740400" algn="l"/>
                <a:tab pos="66389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  <a:tab pos="3586163" algn="l"/>
                <a:tab pos="5740400" algn="l"/>
                <a:tab pos="66389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  <a:tab pos="3586163" algn="l"/>
                <a:tab pos="5740400" algn="l"/>
                <a:tab pos="66389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200"/>
              </a:lnSpc>
              <a:defRPr/>
            </a:pPr>
            <a:r>
              <a:rPr lang="it-IT" sz="1000" dirty="0" smtClean="0">
                <a:solidFill>
                  <a:srgbClr val="A6A6A6"/>
                </a:solidFill>
                <a:latin typeface="Times New Roman" pitchFamily="18" charset="0"/>
                <a:cs typeface="Times New Roman" pitchFamily="18" charset="0"/>
              </a:rPr>
              <a:t>Milano	Roma	Londra	info@legance.it	</a:t>
            </a:r>
          </a:p>
          <a:p>
            <a:pPr eaLnBrk="1" hangingPunct="1">
              <a:lnSpc>
                <a:spcPts val="1200"/>
              </a:lnSpc>
              <a:defRPr/>
            </a:pPr>
            <a:r>
              <a:rPr lang="it-IT" sz="1000" dirty="0" smtClean="0">
                <a:solidFill>
                  <a:srgbClr val="A6A6A6"/>
                </a:solidFill>
                <a:latin typeface="Times New Roman" pitchFamily="18" charset="0"/>
                <a:cs typeface="Times New Roman" pitchFamily="18" charset="0"/>
              </a:rPr>
              <a:t>20123 - Via Dante, 7	00187 - Via XX settembre, 5	EC4N 1TX - 10 - 15 Queen Street 	www.legance.it</a:t>
            </a:r>
          </a:p>
          <a:p>
            <a:pPr eaLnBrk="1" hangingPunct="1">
              <a:lnSpc>
                <a:spcPts val="1200"/>
              </a:lnSpc>
              <a:defRPr/>
            </a:pPr>
            <a:r>
              <a:rPr lang="it-IT" sz="1000" dirty="0" smtClean="0">
                <a:solidFill>
                  <a:srgbClr val="A6A6A6"/>
                </a:solidFill>
                <a:latin typeface="Times New Roman" pitchFamily="18" charset="0"/>
                <a:cs typeface="Times New Roman" pitchFamily="18" charset="0"/>
              </a:rPr>
              <a:t>T +39 02 89 63 071	T + 39 06 93 18 271	Aldermary House</a:t>
            </a:r>
          </a:p>
          <a:p>
            <a:pPr eaLnBrk="1" hangingPunct="1">
              <a:lnSpc>
                <a:spcPts val="1200"/>
              </a:lnSpc>
              <a:defRPr/>
            </a:pPr>
            <a:r>
              <a:rPr lang="it-IT" sz="1000" dirty="0" smtClean="0">
                <a:solidFill>
                  <a:srgbClr val="A6A6A6"/>
                </a:solidFill>
                <a:latin typeface="Times New Roman" pitchFamily="18" charset="0"/>
                <a:cs typeface="Times New Roman" pitchFamily="18" charset="0"/>
              </a:rPr>
              <a:t>		T +44 (0)20 7074 2211</a:t>
            </a:r>
          </a:p>
        </p:txBody>
      </p:sp>
      <p:sp>
        <p:nvSpPr>
          <p:cNvPr id="4" name="CasellaDiTesto 3"/>
          <p:cNvSpPr txBox="1"/>
          <p:nvPr userDrawn="1"/>
        </p:nvSpPr>
        <p:spPr>
          <a:xfrm>
            <a:off x="98425" y="6289675"/>
            <a:ext cx="89281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700" kern="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Legance - Avvocati Associati ed i suoi soci non sono sottoposti alla regolamentazione della Solicitors Regulation Authority (‘SRA’) ed il piano assicurativo obbligatorio previsto dalla SRA non è loro applicabile (sono viceversa coperti da un apposito piano assicurativo </a:t>
            </a:r>
            <a:r>
              <a:rPr lang="it-IT" sz="700" kern="7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Italiano</a:t>
            </a:r>
            <a:r>
              <a:rPr lang="it-IT" sz="700" kern="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Una lista dei soci di Legance - Avvocati Associati è consultabile presso l’ufficio di Londra, in Aldermary House, 10 - 15 Queen Street Londra EC4N 1TX, oppure all’indirizzo: http://www.legance.it/eng/index.htm</a:t>
            </a:r>
          </a:p>
        </p:txBody>
      </p:sp>
      <p:sp>
        <p:nvSpPr>
          <p:cNvPr id="5" name="Sottotitolo 2"/>
          <p:cNvSpPr>
            <a:spLocks noGrp="1"/>
          </p:cNvSpPr>
          <p:nvPr>
            <p:ph type="subTitle" idx="1"/>
          </p:nvPr>
        </p:nvSpPr>
        <p:spPr>
          <a:xfrm>
            <a:off x="1371600" y="980728"/>
            <a:ext cx="6400800" cy="266429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304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035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Box25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49"/>
          </p:nvPr>
        </p:nvSpPr>
        <p:spPr>
          <a:xfrm>
            <a:off x="2286000" y="1714500"/>
            <a:ext cx="4572000" cy="3429000"/>
          </a:xfrm>
        </p:spPr>
        <p:txBody>
          <a:bodyPr tIns="648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0" name="HeadingBox25" descr="&lt;tags&gt;&lt;tag n=&quot;Format&quot; v=&quot;1&quot; /&gt;&lt;/tags&gt;" hidden="1"/>
          <p:cNvSpPr>
            <a:spLocks noGrp="1"/>
          </p:cNvSpPr>
          <p:nvPr>
            <p:ph type="body" sz="quarter" idx="50"/>
          </p:nvPr>
        </p:nvSpPr>
        <p:spPr>
          <a:xfrm>
            <a:off x="2286000" y="1513621"/>
            <a:ext cx="4572000" cy="200879"/>
          </a:xfrm>
          <a:solidFill>
            <a:schemeClr val="bg1"/>
          </a:solidFill>
          <a:ln w="6350">
            <a:noFill/>
          </a:ln>
          <a:effectLst>
            <a:outerShdw dist="25400" dir="5400000" sx="99900" sy="99900" algn="t" rotWithShape="0">
              <a:schemeClr val="accent1"/>
            </a:outerShdw>
          </a:effectLst>
        </p:spPr>
        <p:txBody>
          <a:bodyPr bIns="25200" anchor="b">
            <a:spAutoFit/>
          </a:bodyPr>
          <a:lstStyle>
            <a:lvl1pPr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ObjectBox24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51"/>
          </p:nvPr>
        </p:nvSpPr>
        <p:spPr>
          <a:xfrm>
            <a:off x="2286000" y="1714500"/>
            <a:ext cx="4572000" cy="3429000"/>
          </a:xfrm>
        </p:spPr>
        <p:txBody>
          <a:bodyPr tIns="648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2" name="HeadingBox24" descr="&lt;tags&gt;&lt;tag n=&quot;Format&quot; v=&quot;1&quot; /&gt;&lt;/tags&gt;" hidden="1"/>
          <p:cNvSpPr>
            <a:spLocks noGrp="1"/>
          </p:cNvSpPr>
          <p:nvPr>
            <p:ph type="body" sz="quarter" idx="52"/>
          </p:nvPr>
        </p:nvSpPr>
        <p:spPr>
          <a:xfrm>
            <a:off x="2286000" y="1513621"/>
            <a:ext cx="4572000" cy="200879"/>
          </a:xfrm>
          <a:solidFill>
            <a:schemeClr val="bg1"/>
          </a:solidFill>
          <a:ln w="6350">
            <a:noFill/>
          </a:ln>
          <a:effectLst>
            <a:outerShdw dist="25400" dir="5400000" sx="99900" sy="99900" algn="t" rotWithShape="0">
              <a:schemeClr val="accent1"/>
            </a:outerShdw>
          </a:effectLst>
        </p:spPr>
        <p:txBody>
          <a:bodyPr bIns="25200" anchor="b">
            <a:spAutoFit/>
          </a:bodyPr>
          <a:lstStyle>
            <a:lvl1pPr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ObjectBox23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53"/>
          </p:nvPr>
        </p:nvSpPr>
        <p:spPr>
          <a:xfrm>
            <a:off x="2286000" y="1714500"/>
            <a:ext cx="4572000" cy="3429000"/>
          </a:xfrm>
        </p:spPr>
        <p:txBody>
          <a:bodyPr tIns="648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4" name="HeadingBox23" descr="&lt;tags&gt;&lt;tag n=&quot;Format&quot; v=&quot;1&quot; /&gt;&lt;/tags&gt;" hidden="1"/>
          <p:cNvSpPr>
            <a:spLocks noGrp="1"/>
          </p:cNvSpPr>
          <p:nvPr>
            <p:ph type="body" sz="quarter" idx="54"/>
          </p:nvPr>
        </p:nvSpPr>
        <p:spPr>
          <a:xfrm>
            <a:off x="2286000" y="1513621"/>
            <a:ext cx="4572000" cy="200879"/>
          </a:xfrm>
          <a:solidFill>
            <a:schemeClr val="bg1"/>
          </a:solidFill>
          <a:ln w="6350">
            <a:noFill/>
          </a:ln>
          <a:effectLst>
            <a:outerShdw dist="25400" dir="5400000" sx="99900" sy="99900" algn="t" rotWithShape="0">
              <a:schemeClr val="accent1"/>
            </a:outerShdw>
          </a:effectLst>
        </p:spPr>
        <p:txBody>
          <a:bodyPr bIns="25200" anchor="b">
            <a:spAutoFit/>
          </a:bodyPr>
          <a:lstStyle>
            <a:lvl1pPr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ObjectBox22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55"/>
          </p:nvPr>
        </p:nvSpPr>
        <p:spPr>
          <a:xfrm>
            <a:off x="2286000" y="1714500"/>
            <a:ext cx="4572000" cy="3429000"/>
          </a:xfrm>
        </p:spPr>
        <p:txBody>
          <a:bodyPr tIns="648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6" name="HeadingBox22" descr="&lt;tags&gt;&lt;tag n=&quot;Format&quot; v=&quot;1&quot; /&gt;&lt;/tags&gt;" hidden="1"/>
          <p:cNvSpPr>
            <a:spLocks noGrp="1"/>
          </p:cNvSpPr>
          <p:nvPr>
            <p:ph type="body" sz="quarter" idx="56"/>
          </p:nvPr>
        </p:nvSpPr>
        <p:spPr>
          <a:xfrm>
            <a:off x="2286000" y="1513621"/>
            <a:ext cx="4572000" cy="200879"/>
          </a:xfrm>
          <a:solidFill>
            <a:schemeClr val="bg1"/>
          </a:solidFill>
          <a:ln w="6350">
            <a:noFill/>
          </a:ln>
          <a:effectLst>
            <a:outerShdw dist="25400" dir="5400000" sx="99900" sy="99900" algn="t" rotWithShape="0">
              <a:schemeClr val="accent1"/>
            </a:outerShdw>
          </a:effectLst>
        </p:spPr>
        <p:txBody>
          <a:bodyPr bIns="25200" anchor="b">
            <a:spAutoFit/>
          </a:bodyPr>
          <a:lstStyle>
            <a:lvl1pPr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ObjectBox21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57"/>
          </p:nvPr>
        </p:nvSpPr>
        <p:spPr>
          <a:xfrm>
            <a:off x="2286000" y="1714500"/>
            <a:ext cx="4572000" cy="3429000"/>
          </a:xfrm>
        </p:spPr>
        <p:txBody>
          <a:bodyPr tIns="648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8" name="HeadingBox21" descr="&lt;tags&gt;&lt;tag n=&quot;Format&quot; v=&quot;1&quot; /&gt;&lt;/tags&gt;" hidden="1"/>
          <p:cNvSpPr>
            <a:spLocks noGrp="1"/>
          </p:cNvSpPr>
          <p:nvPr>
            <p:ph type="body" sz="quarter" idx="58"/>
          </p:nvPr>
        </p:nvSpPr>
        <p:spPr>
          <a:xfrm>
            <a:off x="2286000" y="1513621"/>
            <a:ext cx="4572000" cy="200879"/>
          </a:xfrm>
          <a:solidFill>
            <a:schemeClr val="bg1"/>
          </a:solidFill>
          <a:ln w="6350">
            <a:noFill/>
          </a:ln>
          <a:effectLst>
            <a:outerShdw dist="25400" dir="5400000" sx="99900" sy="99900" algn="t" rotWithShape="0">
              <a:schemeClr val="accent1"/>
            </a:outerShdw>
          </a:effectLst>
        </p:spPr>
        <p:txBody>
          <a:bodyPr bIns="25200" anchor="b">
            <a:spAutoFit/>
          </a:bodyPr>
          <a:lstStyle>
            <a:lvl1pPr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ObjectBox20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59"/>
          </p:nvPr>
        </p:nvSpPr>
        <p:spPr>
          <a:xfrm>
            <a:off x="2286000" y="1714500"/>
            <a:ext cx="4572000" cy="3429000"/>
          </a:xfrm>
        </p:spPr>
        <p:txBody>
          <a:bodyPr tIns="648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0" name="HeadingBox20" descr="&lt;tags&gt;&lt;tag n=&quot;Format&quot; v=&quot;1&quot; /&gt;&lt;/tags&gt;" hidden="1"/>
          <p:cNvSpPr>
            <a:spLocks noGrp="1"/>
          </p:cNvSpPr>
          <p:nvPr>
            <p:ph type="body" sz="quarter" idx="60"/>
          </p:nvPr>
        </p:nvSpPr>
        <p:spPr>
          <a:xfrm>
            <a:off x="2286000" y="1513621"/>
            <a:ext cx="4572000" cy="200879"/>
          </a:xfrm>
          <a:solidFill>
            <a:schemeClr val="bg1"/>
          </a:solidFill>
          <a:ln w="6350">
            <a:noFill/>
          </a:ln>
          <a:effectLst>
            <a:outerShdw dist="25400" dir="5400000" sx="99900" sy="99900" algn="t" rotWithShape="0">
              <a:schemeClr val="accent1"/>
            </a:outerShdw>
          </a:effectLst>
        </p:spPr>
        <p:txBody>
          <a:bodyPr bIns="25200" anchor="b">
            <a:spAutoFit/>
          </a:bodyPr>
          <a:lstStyle>
            <a:lvl1pPr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ObjectBox19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61"/>
          </p:nvPr>
        </p:nvSpPr>
        <p:spPr>
          <a:xfrm>
            <a:off x="2286000" y="1714500"/>
            <a:ext cx="4572000" cy="3429000"/>
          </a:xfrm>
        </p:spPr>
        <p:txBody>
          <a:bodyPr tIns="648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2" name="HeadingBox19" descr="&lt;tags&gt;&lt;tag n=&quot;Format&quot; v=&quot;1&quot; /&gt;&lt;/tags&gt;" hidden="1"/>
          <p:cNvSpPr>
            <a:spLocks noGrp="1"/>
          </p:cNvSpPr>
          <p:nvPr>
            <p:ph type="body" sz="quarter" idx="62"/>
          </p:nvPr>
        </p:nvSpPr>
        <p:spPr>
          <a:xfrm>
            <a:off x="2286000" y="1513621"/>
            <a:ext cx="4572000" cy="200879"/>
          </a:xfrm>
          <a:solidFill>
            <a:schemeClr val="bg1"/>
          </a:solidFill>
          <a:ln w="6350">
            <a:noFill/>
          </a:ln>
          <a:effectLst>
            <a:outerShdw dist="25400" dir="5400000" sx="99900" sy="99900" algn="t" rotWithShape="0">
              <a:schemeClr val="accent1"/>
            </a:outerShdw>
          </a:effectLst>
        </p:spPr>
        <p:txBody>
          <a:bodyPr bIns="25200" anchor="b">
            <a:spAutoFit/>
          </a:bodyPr>
          <a:lstStyle>
            <a:lvl1pPr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ObjectBox18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63"/>
          </p:nvPr>
        </p:nvSpPr>
        <p:spPr>
          <a:xfrm>
            <a:off x="2286000" y="1714500"/>
            <a:ext cx="4572000" cy="3429000"/>
          </a:xfrm>
        </p:spPr>
        <p:txBody>
          <a:bodyPr tIns="648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4" name="HeadingBox18" descr="&lt;tags&gt;&lt;tag n=&quot;Format&quot; v=&quot;1&quot; /&gt;&lt;/tags&gt;" hidden="1"/>
          <p:cNvSpPr>
            <a:spLocks noGrp="1"/>
          </p:cNvSpPr>
          <p:nvPr>
            <p:ph type="body" sz="quarter" idx="64"/>
          </p:nvPr>
        </p:nvSpPr>
        <p:spPr>
          <a:xfrm>
            <a:off x="2286000" y="1513621"/>
            <a:ext cx="4572000" cy="200879"/>
          </a:xfrm>
          <a:solidFill>
            <a:schemeClr val="bg1"/>
          </a:solidFill>
          <a:ln w="6350">
            <a:noFill/>
          </a:ln>
          <a:effectLst>
            <a:outerShdw dist="25400" dir="5400000" sx="99900" sy="99900" algn="t" rotWithShape="0">
              <a:schemeClr val="accent1"/>
            </a:outerShdw>
          </a:effectLst>
        </p:spPr>
        <p:txBody>
          <a:bodyPr bIns="25200" anchor="b">
            <a:spAutoFit/>
          </a:bodyPr>
          <a:lstStyle>
            <a:lvl1pPr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ObjectBox17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65"/>
          </p:nvPr>
        </p:nvSpPr>
        <p:spPr>
          <a:xfrm>
            <a:off x="2286000" y="1714500"/>
            <a:ext cx="4572000" cy="3429000"/>
          </a:xfrm>
        </p:spPr>
        <p:txBody>
          <a:bodyPr tIns="648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6" name="HeadingBox17" descr="&lt;tags&gt;&lt;tag n=&quot;Format&quot; v=&quot;1&quot; /&gt;&lt;/tags&gt;" hidden="1"/>
          <p:cNvSpPr>
            <a:spLocks noGrp="1"/>
          </p:cNvSpPr>
          <p:nvPr>
            <p:ph type="body" sz="quarter" idx="66"/>
          </p:nvPr>
        </p:nvSpPr>
        <p:spPr>
          <a:xfrm>
            <a:off x="2286000" y="1513621"/>
            <a:ext cx="4572000" cy="200879"/>
          </a:xfrm>
          <a:solidFill>
            <a:schemeClr val="bg1"/>
          </a:solidFill>
          <a:ln w="6350">
            <a:noFill/>
          </a:ln>
          <a:effectLst>
            <a:outerShdw dist="25400" dir="5400000" sx="99900" sy="99900" algn="t" rotWithShape="0">
              <a:schemeClr val="accent1"/>
            </a:outerShdw>
          </a:effectLst>
        </p:spPr>
        <p:txBody>
          <a:bodyPr bIns="25200" anchor="b">
            <a:spAutoFit/>
          </a:bodyPr>
          <a:lstStyle>
            <a:lvl1pPr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ObjectBox16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39"/>
          </p:nvPr>
        </p:nvSpPr>
        <p:spPr>
          <a:xfrm>
            <a:off x="2286000" y="1714500"/>
            <a:ext cx="4572000" cy="3429000"/>
          </a:xfrm>
        </p:spPr>
        <p:txBody>
          <a:bodyPr tIns="648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HeadingBox16" descr="&lt;tags&gt;&lt;tag n=&quot;Format&quot; v=&quot;1&quot; /&gt;&lt;/tags&gt;" hidden="1"/>
          <p:cNvSpPr>
            <a:spLocks noGrp="1"/>
          </p:cNvSpPr>
          <p:nvPr>
            <p:ph type="body" sz="quarter" idx="40"/>
          </p:nvPr>
        </p:nvSpPr>
        <p:spPr>
          <a:xfrm>
            <a:off x="2286000" y="1513621"/>
            <a:ext cx="4572000" cy="200879"/>
          </a:xfrm>
          <a:solidFill>
            <a:schemeClr val="bg1"/>
          </a:solidFill>
          <a:ln w="6350">
            <a:noFill/>
          </a:ln>
          <a:effectLst>
            <a:outerShdw dist="25400" dir="5400000" sx="99900" sy="99900" algn="t" rotWithShape="0">
              <a:schemeClr val="accent1"/>
            </a:outerShdw>
          </a:effectLst>
        </p:spPr>
        <p:txBody>
          <a:bodyPr bIns="25200" anchor="b">
            <a:spAutoFit/>
          </a:bodyPr>
          <a:lstStyle>
            <a:lvl1pPr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ObjectBox15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41"/>
          </p:nvPr>
        </p:nvSpPr>
        <p:spPr>
          <a:xfrm>
            <a:off x="2286000" y="1714500"/>
            <a:ext cx="4572000" cy="3429000"/>
          </a:xfrm>
        </p:spPr>
        <p:txBody>
          <a:bodyPr tIns="648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HeadingBox15" descr="&lt;tags&gt;&lt;tag n=&quot;Format&quot; v=&quot;1&quot; /&gt;&lt;/tags&gt;" hidden="1"/>
          <p:cNvSpPr>
            <a:spLocks noGrp="1"/>
          </p:cNvSpPr>
          <p:nvPr>
            <p:ph type="body" sz="quarter" idx="42"/>
          </p:nvPr>
        </p:nvSpPr>
        <p:spPr>
          <a:xfrm>
            <a:off x="2286000" y="1513621"/>
            <a:ext cx="4572000" cy="200879"/>
          </a:xfrm>
          <a:solidFill>
            <a:schemeClr val="bg1"/>
          </a:solidFill>
          <a:ln w="6350">
            <a:noFill/>
          </a:ln>
          <a:effectLst>
            <a:outerShdw dist="25400" dir="5400000" sx="99900" sy="99900" algn="t" rotWithShape="0">
              <a:schemeClr val="accent1"/>
            </a:outerShdw>
          </a:effectLst>
        </p:spPr>
        <p:txBody>
          <a:bodyPr bIns="25200" anchor="b">
            <a:spAutoFit/>
          </a:bodyPr>
          <a:lstStyle>
            <a:lvl1pPr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ObjectBox14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43"/>
          </p:nvPr>
        </p:nvSpPr>
        <p:spPr>
          <a:xfrm>
            <a:off x="2286000" y="1714500"/>
            <a:ext cx="4572000" cy="3429000"/>
          </a:xfrm>
        </p:spPr>
        <p:txBody>
          <a:bodyPr tIns="648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HeadingBox14" descr="&lt;tags&gt;&lt;tag n=&quot;Format&quot; v=&quot;1&quot; /&gt;&lt;/tags&gt;" hidden="1"/>
          <p:cNvSpPr>
            <a:spLocks noGrp="1"/>
          </p:cNvSpPr>
          <p:nvPr>
            <p:ph type="body" sz="quarter" idx="44"/>
          </p:nvPr>
        </p:nvSpPr>
        <p:spPr>
          <a:xfrm>
            <a:off x="2286000" y="1513621"/>
            <a:ext cx="4572000" cy="200879"/>
          </a:xfrm>
          <a:solidFill>
            <a:schemeClr val="bg1"/>
          </a:solidFill>
          <a:ln w="6350">
            <a:noFill/>
          </a:ln>
          <a:effectLst>
            <a:outerShdw dist="25400" dir="5400000" sx="99900" sy="99900" algn="t" rotWithShape="0">
              <a:schemeClr val="accent1"/>
            </a:outerShdw>
          </a:effectLst>
        </p:spPr>
        <p:txBody>
          <a:bodyPr bIns="25200" anchor="b">
            <a:spAutoFit/>
          </a:bodyPr>
          <a:lstStyle>
            <a:lvl1pPr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ObjectBox13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45"/>
          </p:nvPr>
        </p:nvSpPr>
        <p:spPr>
          <a:xfrm>
            <a:off x="2286000" y="1714500"/>
            <a:ext cx="4572000" cy="3429000"/>
          </a:xfrm>
        </p:spPr>
        <p:txBody>
          <a:bodyPr tIns="648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HeadingBox13" descr="&lt;tags&gt;&lt;tag n=&quot;Format&quot; v=&quot;1&quot; /&gt;&lt;/tags&gt;" hidden="1"/>
          <p:cNvSpPr>
            <a:spLocks noGrp="1"/>
          </p:cNvSpPr>
          <p:nvPr>
            <p:ph type="body" sz="quarter" idx="46"/>
          </p:nvPr>
        </p:nvSpPr>
        <p:spPr>
          <a:xfrm>
            <a:off x="2286000" y="1513621"/>
            <a:ext cx="4572000" cy="200879"/>
          </a:xfrm>
          <a:solidFill>
            <a:schemeClr val="bg1"/>
          </a:solidFill>
          <a:ln w="6350">
            <a:noFill/>
          </a:ln>
          <a:effectLst>
            <a:outerShdw dist="25400" dir="5400000" sx="99900" sy="99900" algn="t" rotWithShape="0">
              <a:schemeClr val="accent1"/>
            </a:outerShdw>
          </a:effectLst>
        </p:spPr>
        <p:txBody>
          <a:bodyPr bIns="25200" anchor="b">
            <a:spAutoFit/>
          </a:bodyPr>
          <a:lstStyle>
            <a:lvl1pPr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ObjectBox12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33"/>
          </p:nvPr>
        </p:nvSpPr>
        <p:spPr>
          <a:xfrm>
            <a:off x="2286000" y="1714500"/>
            <a:ext cx="4572000" cy="3429000"/>
          </a:xfrm>
        </p:spPr>
        <p:txBody>
          <a:bodyPr tIns="648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HeadingBox12" descr="&lt;tags&gt;&lt;tag n=&quot;Format&quot; v=&quot;1&quot; /&gt;&lt;/tags&gt;" hidden="1"/>
          <p:cNvSpPr>
            <a:spLocks noGrp="1"/>
          </p:cNvSpPr>
          <p:nvPr>
            <p:ph type="body" sz="quarter" idx="34"/>
          </p:nvPr>
        </p:nvSpPr>
        <p:spPr>
          <a:xfrm>
            <a:off x="2286000" y="1513621"/>
            <a:ext cx="4572000" cy="200879"/>
          </a:xfrm>
          <a:solidFill>
            <a:schemeClr val="bg1"/>
          </a:solidFill>
          <a:ln w="6350">
            <a:noFill/>
          </a:ln>
          <a:effectLst>
            <a:outerShdw dist="25400" dir="5400000" sx="99900" sy="99900" algn="t" rotWithShape="0">
              <a:schemeClr val="accent1"/>
            </a:outerShdw>
          </a:effectLst>
        </p:spPr>
        <p:txBody>
          <a:bodyPr bIns="25200" anchor="b">
            <a:spAutoFit/>
          </a:bodyPr>
          <a:lstStyle>
            <a:lvl1pPr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ObjectBox11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35"/>
          </p:nvPr>
        </p:nvSpPr>
        <p:spPr>
          <a:xfrm>
            <a:off x="2286000" y="1714500"/>
            <a:ext cx="4572000" cy="3429000"/>
          </a:xfrm>
        </p:spPr>
        <p:txBody>
          <a:bodyPr tIns="648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HeadingBox11" descr="&lt;tags&gt;&lt;tag n=&quot;Format&quot; v=&quot;1&quot; /&gt;&lt;/tags&gt;" hidden="1"/>
          <p:cNvSpPr>
            <a:spLocks noGrp="1"/>
          </p:cNvSpPr>
          <p:nvPr>
            <p:ph type="body" sz="quarter" idx="36"/>
          </p:nvPr>
        </p:nvSpPr>
        <p:spPr>
          <a:xfrm>
            <a:off x="2286000" y="1513621"/>
            <a:ext cx="4572000" cy="200879"/>
          </a:xfrm>
          <a:solidFill>
            <a:schemeClr val="bg1"/>
          </a:solidFill>
          <a:ln w="6350">
            <a:noFill/>
          </a:ln>
          <a:effectLst>
            <a:outerShdw dist="25400" dir="5400000" sx="99900" sy="99900" algn="t" rotWithShape="0">
              <a:schemeClr val="accent1"/>
            </a:outerShdw>
          </a:effectLst>
        </p:spPr>
        <p:txBody>
          <a:bodyPr bIns="25200" anchor="b">
            <a:spAutoFit/>
          </a:bodyPr>
          <a:lstStyle>
            <a:lvl1pPr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ObjectBox10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37"/>
          </p:nvPr>
        </p:nvSpPr>
        <p:spPr>
          <a:xfrm>
            <a:off x="2286000" y="1714500"/>
            <a:ext cx="4572000" cy="3429000"/>
          </a:xfrm>
        </p:spPr>
        <p:txBody>
          <a:bodyPr tIns="648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HeadingBox10" descr="&lt;tags&gt;&lt;tag n=&quot;Format&quot; v=&quot;1&quot; /&gt;&lt;/tags&gt;" hidden="1"/>
          <p:cNvSpPr>
            <a:spLocks noGrp="1"/>
          </p:cNvSpPr>
          <p:nvPr>
            <p:ph type="body" sz="quarter" idx="38"/>
          </p:nvPr>
        </p:nvSpPr>
        <p:spPr>
          <a:xfrm>
            <a:off x="2286000" y="1513621"/>
            <a:ext cx="4572000" cy="200879"/>
          </a:xfrm>
          <a:solidFill>
            <a:schemeClr val="bg1"/>
          </a:solidFill>
          <a:ln w="6350">
            <a:noFill/>
          </a:ln>
          <a:effectLst>
            <a:outerShdw dist="25400" dir="5400000" sx="99900" sy="99900" algn="t" rotWithShape="0">
              <a:schemeClr val="accent1"/>
            </a:outerShdw>
          </a:effectLst>
        </p:spPr>
        <p:txBody>
          <a:bodyPr bIns="25200" anchor="b">
            <a:spAutoFit/>
          </a:bodyPr>
          <a:lstStyle>
            <a:lvl1pPr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ObjectBox9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29"/>
          </p:nvPr>
        </p:nvSpPr>
        <p:spPr>
          <a:xfrm>
            <a:off x="2286000" y="1714500"/>
            <a:ext cx="4572000" cy="3429000"/>
          </a:xfrm>
        </p:spPr>
        <p:txBody>
          <a:bodyPr tIns="648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HeadingBox9" descr="&lt;tags&gt;&lt;tag n=&quot;Format&quot; v=&quot;1&quot; /&gt;&lt;/tags&gt;" hidden="1"/>
          <p:cNvSpPr>
            <a:spLocks noGrp="1"/>
          </p:cNvSpPr>
          <p:nvPr>
            <p:ph type="body" sz="quarter" idx="32"/>
          </p:nvPr>
        </p:nvSpPr>
        <p:spPr>
          <a:xfrm>
            <a:off x="2286000" y="1513621"/>
            <a:ext cx="4572000" cy="200879"/>
          </a:xfrm>
          <a:solidFill>
            <a:schemeClr val="bg1"/>
          </a:solidFill>
          <a:ln w="6350">
            <a:noFill/>
          </a:ln>
          <a:effectLst>
            <a:outerShdw dist="25400" dir="5400000" sx="99900" sy="99900" algn="t" rotWithShape="0">
              <a:schemeClr val="accent1"/>
            </a:outerShdw>
          </a:effectLst>
        </p:spPr>
        <p:txBody>
          <a:bodyPr bIns="25200" anchor="b">
            <a:spAutoFit/>
          </a:bodyPr>
          <a:lstStyle>
            <a:lvl1pPr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bjectBox8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24"/>
          </p:nvPr>
        </p:nvSpPr>
        <p:spPr>
          <a:xfrm>
            <a:off x="2286000" y="1714500"/>
            <a:ext cx="4572000" cy="3429000"/>
          </a:xfrm>
        </p:spPr>
        <p:txBody>
          <a:bodyPr tIns="648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HeadingBox8" descr="&lt;tags&gt;&lt;tag n=&quot;Format&quot; v=&quot;1&quot; /&gt;&lt;/tags&gt;" hidden="1"/>
          <p:cNvSpPr>
            <a:spLocks noGrp="1"/>
          </p:cNvSpPr>
          <p:nvPr>
            <p:ph type="body" sz="quarter" idx="23"/>
          </p:nvPr>
        </p:nvSpPr>
        <p:spPr>
          <a:xfrm>
            <a:off x="2286000" y="1513621"/>
            <a:ext cx="4572000" cy="200879"/>
          </a:xfrm>
          <a:solidFill>
            <a:schemeClr val="bg1"/>
          </a:solidFill>
          <a:ln w="6350">
            <a:noFill/>
          </a:ln>
          <a:effectLst>
            <a:outerShdw dist="25400" dir="5400000" sx="99900" sy="99900" algn="t" rotWithShape="0">
              <a:schemeClr val="accent1"/>
            </a:outerShdw>
          </a:effectLst>
        </p:spPr>
        <p:txBody>
          <a:bodyPr bIns="25200" anchor="b">
            <a:spAutoFit/>
          </a:bodyPr>
          <a:lstStyle>
            <a:lvl1pPr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ObjectBox7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18"/>
          </p:nvPr>
        </p:nvSpPr>
        <p:spPr>
          <a:xfrm>
            <a:off x="2286000" y="1714500"/>
            <a:ext cx="4572000" cy="3429000"/>
          </a:xfrm>
        </p:spPr>
        <p:txBody>
          <a:bodyPr tIns="648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6" name="HeadingBox7" descr="&lt;tags&gt;&lt;tag n=&quot;Format&quot; v=&quot;1&quot; /&gt;&lt;/tags&gt;" hidden="1"/>
          <p:cNvSpPr>
            <a:spLocks noGrp="1"/>
          </p:cNvSpPr>
          <p:nvPr>
            <p:ph type="body" sz="quarter" idx="17"/>
          </p:nvPr>
        </p:nvSpPr>
        <p:spPr>
          <a:xfrm>
            <a:off x="2286000" y="1513621"/>
            <a:ext cx="4572000" cy="200879"/>
          </a:xfrm>
          <a:solidFill>
            <a:schemeClr val="bg1"/>
          </a:solidFill>
          <a:ln w="6350">
            <a:noFill/>
          </a:ln>
          <a:effectLst>
            <a:outerShdw dist="25400" dir="5400000" sx="99900" sy="99900" algn="t" rotWithShape="0">
              <a:schemeClr val="accent1"/>
            </a:outerShdw>
          </a:effectLst>
        </p:spPr>
        <p:txBody>
          <a:bodyPr bIns="25200" anchor="b">
            <a:spAutoFit/>
          </a:bodyPr>
          <a:lstStyle>
            <a:lvl1pPr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ObjectBox6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27"/>
          </p:nvPr>
        </p:nvSpPr>
        <p:spPr>
          <a:xfrm>
            <a:off x="2286000" y="1714500"/>
            <a:ext cx="4572000" cy="3429000"/>
          </a:xfrm>
        </p:spPr>
        <p:txBody>
          <a:bodyPr tIns="648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HeadingBox6" descr="&lt;tags&gt;&lt;tag n=&quot;Format&quot; v=&quot;1&quot; /&gt;&lt;/tags&gt;" hidden="1"/>
          <p:cNvSpPr>
            <a:spLocks noGrp="1"/>
          </p:cNvSpPr>
          <p:nvPr>
            <p:ph type="body" sz="quarter" idx="31"/>
          </p:nvPr>
        </p:nvSpPr>
        <p:spPr>
          <a:xfrm>
            <a:off x="2286000" y="1513621"/>
            <a:ext cx="4572000" cy="200879"/>
          </a:xfrm>
          <a:solidFill>
            <a:schemeClr val="bg1"/>
          </a:solidFill>
          <a:ln w="6350">
            <a:noFill/>
          </a:ln>
          <a:effectLst>
            <a:outerShdw dist="25400" dir="5400000" sx="99900" sy="99900" algn="t" rotWithShape="0">
              <a:schemeClr val="accent1"/>
            </a:outerShdw>
          </a:effectLst>
        </p:spPr>
        <p:txBody>
          <a:bodyPr bIns="25200" anchor="b">
            <a:spAutoFit/>
          </a:bodyPr>
          <a:lstStyle>
            <a:lvl1pPr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ObjectBox5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21"/>
          </p:nvPr>
        </p:nvSpPr>
        <p:spPr>
          <a:xfrm>
            <a:off x="2286000" y="1714500"/>
            <a:ext cx="4572000" cy="3429000"/>
          </a:xfrm>
        </p:spPr>
        <p:txBody>
          <a:bodyPr tIns="648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HeadingBox5" descr="&lt;tags&gt;&lt;tag n=&quot;Format&quot; v=&quot;1&quot; /&gt;&lt;/tags&gt;" hidden="1"/>
          <p:cNvSpPr>
            <a:spLocks noGrp="1"/>
          </p:cNvSpPr>
          <p:nvPr>
            <p:ph type="body" sz="quarter" idx="19"/>
          </p:nvPr>
        </p:nvSpPr>
        <p:spPr>
          <a:xfrm>
            <a:off x="2286000" y="1513621"/>
            <a:ext cx="4572000" cy="200879"/>
          </a:xfrm>
          <a:solidFill>
            <a:schemeClr val="bg1"/>
          </a:solidFill>
          <a:ln w="6350">
            <a:noFill/>
          </a:ln>
          <a:effectLst>
            <a:outerShdw dist="25400" dir="5400000" sx="99900" sy="99900" algn="t" rotWithShape="0">
              <a:schemeClr val="accent1"/>
            </a:outerShdw>
          </a:effectLst>
        </p:spPr>
        <p:txBody>
          <a:bodyPr bIns="25200" anchor="b">
            <a:spAutoFit/>
          </a:bodyPr>
          <a:lstStyle>
            <a:lvl1pPr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ObjectBox4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13"/>
          </p:nvPr>
        </p:nvSpPr>
        <p:spPr>
          <a:xfrm>
            <a:off x="2286000" y="1714500"/>
            <a:ext cx="4572000" cy="3429000"/>
          </a:xfrm>
        </p:spPr>
        <p:txBody>
          <a:bodyPr tIns="648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2" name="HeadingBox4" descr="&lt;tags&gt;&lt;tag n=&quot;Format&quot; v=&quot;1&quot; /&gt;&lt;/tags&gt;" hidden="1"/>
          <p:cNvSpPr>
            <a:spLocks noGrp="1"/>
          </p:cNvSpPr>
          <p:nvPr>
            <p:ph type="body" sz="quarter" idx="14"/>
          </p:nvPr>
        </p:nvSpPr>
        <p:spPr>
          <a:xfrm>
            <a:off x="2286000" y="1513621"/>
            <a:ext cx="4572000" cy="200879"/>
          </a:xfrm>
          <a:solidFill>
            <a:schemeClr val="bg1"/>
          </a:solidFill>
          <a:ln w="6350">
            <a:noFill/>
          </a:ln>
          <a:effectLst>
            <a:outerShdw dist="25400" dir="5400000" sx="99900" sy="99900" algn="t" rotWithShape="0">
              <a:schemeClr val="accent1"/>
            </a:outerShdw>
          </a:effectLst>
        </p:spPr>
        <p:txBody>
          <a:bodyPr bIns="25200" anchor="b">
            <a:spAutoFit/>
          </a:bodyPr>
          <a:lstStyle>
            <a:lvl1pPr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ObjectBox3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28"/>
          </p:nvPr>
        </p:nvSpPr>
        <p:spPr>
          <a:xfrm>
            <a:off x="2286000" y="1714500"/>
            <a:ext cx="4572000" cy="3429000"/>
          </a:xfrm>
        </p:spPr>
        <p:txBody>
          <a:bodyPr tIns="648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HeadingBox3" descr="&lt;tags&gt;&lt;tag n=&quot;Format&quot; v=&quot;1&quot; /&gt;&lt;/tags&gt;" hidden="1"/>
          <p:cNvSpPr>
            <a:spLocks noGrp="1"/>
          </p:cNvSpPr>
          <p:nvPr>
            <p:ph type="body" sz="quarter" idx="30"/>
          </p:nvPr>
        </p:nvSpPr>
        <p:spPr>
          <a:xfrm>
            <a:off x="2286000" y="1513621"/>
            <a:ext cx="4572000" cy="200879"/>
          </a:xfrm>
          <a:solidFill>
            <a:schemeClr val="bg1"/>
          </a:solidFill>
          <a:ln w="6350">
            <a:noFill/>
          </a:ln>
          <a:effectLst>
            <a:outerShdw dist="25400" dir="5400000" sx="99900" sy="99900" algn="t" rotWithShape="0">
              <a:schemeClr val="accent1"/>
            </a:outerShdw>
          </a:effectLst>
        </p:spPr>
        <p:txBody>
          <a:bodyPr bIns="25200" anchor="b">
            <a:spAutoFit/>
          </a:bodyPr>
          <a:lstStyle>
            <a:lvl1pPr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ObjectBox2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22"/>
          </p:nvPr>
        </p:nvSpPr>
        <p:spPr>
          <a:xfrm>
            <a:off x="2286000" y="1714500"/>
            <a:ext cx="4572000" cy="3429000"/>
          </a:xfrm>
        </p:spPr>
        <p:txBody>
          <a:bodyPr tIns="648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6" name="HeadingBox2" descr="&lt;tags&gt;&lt;tag n=&quot;Format&quot; v=&quot;1&quot; /&gt;&lt;/tags&gt;" hidden="1"/>
          <p:cNvSpPr>
            <a:spLocks noGrp="1"/>
          </p:cNvSpPr>
          <p:nvPr>
            <p:ph type="body" sz="quarter" idx="20"/>
          </p:nvPr>
        </p:nvSpPr>
        <p:spPr>
          <a:xfrm>
            <a:off x="2286000" y="1513621"/>
            <a:ext cx="4572000" cy="200879"/>
          </a:xfrm>
          <a:solidFill>
            <a:schemeClr val="bg1"/>
          </a:solidFill>
          <a:ln w="6350">
            <a:noFill/>
          </a:ln>
          <a:effectLst>
            <a:outerShdw dist="25400" dir="5400000" sx="99900" sy="99900" algn="t" rotWithShape="0">
              <a:schemeClr val="accent1"/>
            </a:outerShdw>
          </a:effectLst>
        </p:spPr>
        <p:txBody>
          <a:bodyPr bIns="25200" anchor="b">
            <a:spAutoFit/>
          </a:bodyPr>
          <a:lstStyle>
            <a:lvl1pPr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ObjectBox1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47"/>
          </p:nvPr>
        </p:nvSpPr>
        <p:spPr>
          <a:xfrm>
            <a:off x="2286000" y="1714500"/>
            <a:ext cx="4572000" cy="3429000"/>
          </a:xfrm>
        </p:spPr>
        <p:txBody>
          <a:bodyPr tIns="648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8" name="HeadingBox1" descr="&lt;tags&gt;&lt;tag n=&quot;Format&quot; v=&quot;1&quot; /&gt;&lt;/tags&gt;" hidden="1"/>
          <p:cNvSpPr>
            <a:spLocks noGrp="1"/>
          </p:cNvSpPr>
          <p:nvPr>
            <p:ph type="body" sz="quarter" idx="48"/>
          </p:nvPr>
        </p:nvSpPr>
        <p:spPr>
          <a:xfrm>
            <a:off x="2286000" y="1513621"/>
            <a:ext cx="4572000" cy="200879"/>
          </a:xfrm>
          <a:solidFill>
            <a:schemeClr val="bg1"/>
          </a:solidFill>
          <a:ln w="6350">
            <a:noFill/>
          </a:ln>
          <a:effectLst>
            <a:outerShdw dist="25400" dir="5400000" sx="99900" sy="99900" algn="t" rotWithShape="0">
              <a:schemeClr val="accent1"/>
            </a:outerShdw>
          </a:effectLst>
        </p:spPr>
        <p:txBody>
          <a:bodyPr bIns="25200" anchor="b">
            <a:spAutoFit/>
          </a:bodyPr>
          <a:lstStyle>
            <a:lvl1pPr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essageStatement"/>
          <p:cNvSpPr>
            <a:spLocks noGrp="1" noChangeArrowheads="1"/>
          </p:cNvSpPr>
          <p:nvPr>
            <p:ph type="subTitle" idx="1"/>
          </p:nvPr>
        </p:nvSpPr>
        <p:spPr>
          <a:xfrm>
            <a:off x="449999" y="5731200"/>
            <a:ext cx="8236801" cy="298800"/>
          </a:xfrm>
          <a:solidFill>
            <a:schemeClr val="tx2"/>
          </a:solidFill>
          <a:ln w="6350">
            <a:solidFill>
              <a:schemeClr val="tx2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>
            <a:spAutoFit/>
          </a:bodyPr>
          <a:lstStyle>
            <a:lvl1pPr>
              <a:defRPr lang="en-US" altLang="ja-JP" noProof="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ja-JP" noProof="0" smtClean="0"/>
              <a:t>Click to edit Master subtitle style</a:t>
            </a:r>
            <a:endParaRPr lang="en-US" altLang="ja-JP" noProof="0" dirty="0" smtClean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7" name="SlideNumber"/>
          <p:cNvSpPr>
            <a:spLocks noGrp="1" noChangeArrowheads="1"/>
          </p:cNvSpPr>
          <p:nvPr>
            <p:ph type="sldNum" sz="quarter" idx="67"/>
          </p:nvPr>
        </p:nvSpPr>
        <p:spPr/>
        <p:txBody>
          <a:bodyPr/>
          <a:lstStyle>
            <a:lvl1pPr algn="r">
              <a:lnSpc>
                <a:spcPct val="100000"/>
              </a:lnSpc>
              <a:buClrTx/>
              <a:defRPr sz="1000" smtClean="0">
                <a:latin typeface="Times New Roman" panose="02020603050405020304" pitchFamily="18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14B04B76-0DFA-4D27-9B28-4C06BB198211}" type="slidenum">
              <a:rPr lang="en-US" altLang="ja-JP"/>
              <a:pPr>
                <a:defRPr/>
              </a:pPr>
              <a:t>‹N›</a:t>
            </a:fld>
            <a:endParaRPr lang="ja-JP" altLang="en-US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451435" y="6413227"/>
            <a:ext cx="82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0" y="6460908"/>
            <a:ext cx="882670" cy="35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3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304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729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686550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FF1DA93-7137-4B6C-93D3-4AB4E6D093F9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3045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045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045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045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045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3045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3045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3045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3045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3045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324600"/>
            <a:ext cx="175577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defRPr sz="1000" noProof="1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66404BC-E84B-4660-A63B-7D92315B13BB}" type="slidenum">
              <a:rPr lang="ja-JP" altLang="en-US"/>
              <a:pPr>
                <a:defRPr/>
              </a:pPr>
              <a:t>‹N›</a:t>
            </a:fld>
            <a:endParaRPr lang="en-US" altLang="ja-JP" dirty="0"/>
          </a:p>
        </p:txBody>
      </p:sp>
      <p:sp>
        <p:nvSpPr>
          <p:cNvPr id="2051" name="BasicText" descr="&lt;tags&gt;&lt;tag n=&quot;Linked&quot; v=&quot;True&quot; /&gt;&lt;tag n=&quot;BulletInfo&quot; v=&quot;Standard&quot; /&gt;&lt;tag n=&quot;Format&quot; v=&quot;1&quot; /&gt;&lt;/tags&gt;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9263" y="990600"/>
            <a:ext cx="8245475" cy="435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Subheading</a:t>
            </a:r>
          </a:p>
          <a:p>
            <a:pPr lvl="1"/>
            <a:r>
              <a:rPr lang="en-US" altLang="ja-JP" smtClean="0"/>
              <a:t>Basic text</a:t>
            </a:r>
          </a:p>
          <a:p>
            <a:pPr lvl="2"/>
            <a:r>
              <a:rPr lang="en-US" altLang="ja-JP" smtClean="0"/>
              <a:t>Bullet level one</a:t>
            </a:r>
          </a:p>
          <a:p>
            <a:pPr lvl="3"/>
            <a:r>
              <a:rPr lang="en-US" altLang="ja-JP" smtClean="0"/>
              <a:t>Bullet level two</a:t>
            </a:r>
          </a:p>
          <a:p>
            <a:pPr lvl="4"/>
            <a:r>
              <a:rPr lang="en-US" altLang="ja-JP" smtClean="0"/>
              <a:t>Bullet level three</a:t>
            </a:r>
          </a:p>
        </p:txBody>
      </p:sp>
      <p:sp>
        <p:nvSpPr>
          <p:cNvPr id="2052" name="Title" descr="Text Box: Title"/>
          <p:cNvSpPr>
            <a:spLocks noGrp="1" noChangeArrowheads="1"/>
          </p:cNvSpPr>
          <p:nvPr>
            <p:ph type="title"/>
          </p:nvPr>
        </p:nvSpPr>
        <p:spPr bwMode="gray">
          <a:xfrm>
            <a:off x="449263" y="50800"/>
            <a:ext cx="8240712" cy="4905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25400" dir="5400000" algn="ctr" rotWithShape="0">
              <a:srgbClr val="003366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382" rIns="0" bIns="4438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Title</a:t>
            </a:r>
          </a:p>
        </p:txBody>
      </p:sp>
      <p:sp>
        <p:nvSpPr>
          <p:cNvPr id="21" name="Rectangle 20"/>
          <p:cNvSpPr/>
          <p:nvPr userDrawn="1"/>
        </p:nvSpPr>
        <p:spPr bwMode="gray">
          <a:xfrm>
            <a:off x="-1863725" y="0"/>
            <a:ext cx="792162" cy="766763"/>
          </a:xfrm>
          <a:prstGeom prst="rect">
            <a:avLst/>
          </a:prstGeom>
          <a:solidFill>
            <a:srgbClr val="00336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/>
          <a:lstStyle/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-1863725" y="906463"/>
            <a:ext cx="792162" cy="766762"/>
          </a:xfrm>
          <a:prstGeom prst="rect">
            <a:avLst/>
          </a:prstGeom>
          <a:solidFill>
            <a:srgbClr val="3DA7E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/>
          <a:lstStyle/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</a:t>
            </a:r>
          </a:p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</a:p>
        </p:txBody>
      </p:sp>
      <p:sp>
        <p:nvSpPr>
          <p:cNvPr id="23" name="Rectangle 22"/>
          <p:cNvSpPr/>
          <p:nvPr userDrawn="1"/>
        </p:nvSpPr>
        <p:spPr bwMode="gray">
          <a:xfrm>
            <a:off x="-962025" y="906463"/>
            <a:ext cx="792162" cy="766762"/>
          </a:xfrm>
          <a:prstGeom prst="rect">
            <a:avLst/>
          </a:prstGeom>
          <a:solidFill>
            <a:srgbClr val="71686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/>
          <a:lstStyle/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</a:t>
            </a:r>
          </a:p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</a:p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</p:txBody>
      </p:sp>
      <p:sp>
        <p:nvSpPr>
          <p:cNvPr id="24" name="Rectangle 23"/>
          <p:cNvSpPr/>
          <p:nvPr userDrawn="1"/>
        </p:nvSpPr>
        <p:spPr bwMode="gray">
          <a:xfrm>
            <a:off x="-1863725" y="1812925"/>
            <a:ext cx="792162" cy="766763"/>
          </a:xfrm>
          <a:prstGeom prst="rect">
            <a:avLst/>
          </a:prstGeom>
          <a:solidFill>
            <a:srgbClr val="8BCAF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/>
          <a:lstStyle/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</a:t>
            </a:r>
          </a:p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</a:p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</a:t>
            </a:r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-1863725" y="2719388"/>
            <a:ext cx="792162" cy="766762"/>
          </a:xfrm>
          <a:prstGeom prst="rect">
            <a:avLst/>
          </a:prstGeom>
          <a:solidFill>
            <a:srgbClr val="B1DCF9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/>
          <a:lstStyle/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</a:t>
            </a:r>
          </a:p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</a:t>
            </a:r>
          </a:p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249</a:t>
            </a:r>
          </a:p>
        </p:txBody>
      </p:sp>
      <p:sp>
        <p:nvSpPr>
          <p:cNvPr id="26" name="Rectangle 25"/>
          <p:cNvSpPr/>
          <p:nvPr userDrawn="1"/>
        </p:nvSpPr>
        <p:spPr bwMode="gray">
          <a:xfrm>
            <a:off x="-962025" y="1812925"/>
            <a:ext cx="792162" cy="766763"/>
          </a:xfrm>
          <a:prstGeom prst="rect">
            <a:avLst/>
          </a:prstGeom>
          <a:solidFill>
            <a:srgbClr val="ACA49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/>
          <a:lstStyle/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</a:t>
            </a:r>
          </a:p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</a:t>
            </a:r>
          </a:p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</a:t>
            </a:r>
          </a:p>
        </p:txBody>
      </p:sp>
      <p:sp>
        <p:nvSpPr>
          <p:cNvPr id="27" name="Rectangle 26"/>
          <p:cNvSpPr/>
          <p:nvPr userDrawn="1"/>
        </p:nvSpPr>
        <p:spPr bwMode="gray">
          <a:xfrm>
            <a:off x="-1863725" y="3625850"/>
            <a:ext cx="792162" cy="766763"/>
          </a:xfrm>
          <a:prstGeom prst="rect">
            <a:avLst/>
          </a:prstGeom>
          <a:solidFill>
            <a:srgbClr val="D8EDF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/>
          <a:lstStyle/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</a:t>
            </a:r>
          </a:p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237</a:t>
            </a:r>
          </a:p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-962025" y="2719388"/>
            <a:ext cx="792162" cy="766762"/>
          </a:xfrm>
          <a:prstGeom prst="rect">
            <a:avLst/>
          </a:prstGeom>
          <a:solidFill>
            <a:srgbClr val="C8C2B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/>
          <a:lstStyle/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</a:t>
            </a:r>
          </a:p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</a:t>
            </a:r>
          </a:p>
        </p:txBody>
      </p:sp>
      <p:sp>
        <p:nvSpPr>
          <p:cNvPr id="29" name="Rectangle 28"/>
          <p:cNvSpPr/>
          <p:nvPr userDrawn="1"/>
        </p:nvSpPr>
        <p:spPr bwMode="gray">
          <a:xfrm>
            <a:off x="-962025" y="3625850"/>
            <a:ext cx="792162" cy="766763"/>
          </a:xfrm>
          <a:prstGeom prst="rect">
            <a:avLst/>
          </a:prstGeom>
          <a:solidFill>
            <a:srgbClr val="E3E1D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/>
          <a:lstStyle/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227</a:t>
            </a:r>
          </a:p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</a:t>
            </a:r>
          </a:p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</a:p>
        </p:txBody>
      </p:sp>
      <p:sp>
        <p:nvSpPr>
          <p:cNvPr id="30" name="Rectangle 29"/>
          <p:cNvSpPr/>
          <p:nvPr userDrawn="1"/>
        </p:nvSpPr>
        <p:spPr bwMode="gray">
          <a:xfrm>
            <a:off x="-962025" y="0"/>
            <a:ext cx="792162" cy="766763"/>
          </a:xfrm>
          <a:prstGeom prst="rect">
            <a:avLst/>
          </a:prstGeom>
          <a:solidFill>
            <a:srgbClr val="39343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/>
          <a:lstStyle/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lang="en-US" altLang="ja-JP" sz="2400" b="1" kern="1200" dirty="0">
          <a:solidFill>
            <a:srgbClr val="003366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Times New Roman" pitchFamily="18" charset="0"/>
          <a:cs typeface="Times New Roman" pitchFamily="18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Times New Roman" pitchFamily="18" charset="0"/>
          <a:cs typeface="Times New Roman" pitchFamily="18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Times New Roman" pitchFamily="18" charset="0"/>
          <a:cs typeface="Times New Roman" pitchFamily="18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Times New Roman" pitchFamily="18" charset="0"/>
          <a:cs typeface="Times New Roman" pitchFamily="18" charset="0"/>
        </a:defRPr>
      </a:lvl9pPr>
    </p:titleStyle>
    <p:bodyStyle>
      <a:lvl1pPr algn="l" rtl="0" fontAlgn="base">
        <a:lnSpc>
          <a:spcPct val="95000"/>
        </a:lnSpc>
        <a:spcBef>
          <a:spcPts val="1600"/>
        </a:spcBef>
        <a:spcAft>
          <a:spcPct val="0"/>
        </a:spcAft>
        <a:buFont typeface="Arial" pitchFamily="34" charset="0"/>
        <a:defRPr sz="1400" b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algn="l" rtl="0" fontAlgn="base">
        <a:lnSpc>
          <a:spcPct val="95000"/>
        </a:lnSpc>
        <a:spcBef>
          <a:spcPts val="60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230188" indent="-225425" algn="l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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466725" indent="-236538" algn="l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Credit Suisse Type Roman" pitchFamily="34" charset="0"/>
        <a:buChar char="−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704850" indent="-236538" algn="l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Credit Suisse Type Roman" pitchFamily="34" charset="0"/>
        <a:buChar char="−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ur@intermediagruppocaltagirone.i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property@cleanbnb.it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hyperlink" Target="https://book.cleanbnb.house/roma/fonte-laurentina-green-apartment" TargetMode="External"/><Relationship Id="rId7" Type="http://schemas.openxmlformats.org/officeDocument/2006/relationships/hyperlink" Target="https://book.cleanbnb.house/roma/fonte-laurentina-grey-apartment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11" Type="http://schemas.openxmlformats.org/officeDocument/2006/relationships/hyperlink" Target="https://book.cleanbnb.house/roma/fonte-laurentina-blu-apartment" TargetMode="External"/><Relationship Id="rId5" Type="http://schemas.openxmlformats.org/officeDocument/2006/relationships/hyperlink" Target="https://book.cleanbnb.house/roma/fonte-laurentina-yellow-apartment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jpg"/><Relationship Id="rId9" Type="http://schemas.openxmlformats.org/officeDocument/2006/relationships/hyperlink" Target="https://book.cleanbnb.house/roma/fonte-laurentina-red-apartment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16200000">
            <a:off x="-3375245" y="3375246"/>
            <a:ext cx="6857998" cy="107505"/>
          </a:xfrm>
          <a:solidFill>
            <a:schemeClr val="tx2">
              <a:lumMod val="75000"/>
            </a:schemeClr>
          </a:solidFill>
          <a:ln>
            <a:solidFill>
              <a:srgbClr val="953735"/>
            </a:solidFill>
          </a:ln>
        </p:spPr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55576" y="4581128"/>
            <a:ext cx="5832648" cy="129266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it-IT" sz="1600" b="1" dirty="0" smtClean="0">
              <a:solidFill>
                <a:schemeClr val="tx2">
                  <a:lumMod val="75000"/>
                </a:schemeClr>
              </a:solidFill>
              <a:latin typeface="Lucida Fax"/>
              <a:cs typeface="Lucida Fax"/>
            </a:endParaRPr>
          </a:p>
          <a:p>
            <a:pPr algn="ctr"/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latin typeface="Lucida Fax"/>
                <a:cs typeface="Lucida Fax"/>
              </a:rPr>
              <a:t>OFFERTA RISERVATA agli STUDENTI </a:t>
            </a:r>
            <a:endParaRPr lang="it-IT" sz="1400" dirty="0" smtClean="0">
              <a:solidFill>
                <a:schemeClr val="accent1">
                  <a:lumMod val="75000"/>
                </a:schemeClr>
              </a:solidFill>
              <a:latin typeface="Lucida Fax"/>
              <a:cs typeface="Lucida Fax"/>
            </a:endParaRPr>
          </a:p>
          <a:p>
            <a:pPr algn="ctr"/>
            <a:endParaRPr lang="it-IT" sz="1400" dirty="0" smtClean="0">
              <a:solidFill>
                <a:schemeClr val="accent1">
                  <a:lumMod val="75000"/>
                </a:schemeClr>
              </a:solidFill>
              <a:latin typeface="Lucida Fax"/>
              <a:cs typeface="Lucida Fax"/>
            </a:endParaRPr>
          </a:p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Lucida Fax"/>
                <a:cs typeface="Lucida Fax"/>
              </a:rPr>
              <a:t>UNIVERSITA’ CAMPUS BIO-MEDICO di ROMA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Lucida Fax"/>
                <a:cs typeface="Lucida Fax"/>
              </a:rPr>
              <a:t> </a:t>
            </a:r>
            <a:endParaRPr lang="it-IT" sz="1600" b="1" dirty="0" smtClean="0">
              <a:solidFill>
                <a:schemeClr val="accent1">
                  <a:lumMod val="75000"/>
                </a:schemeClr>
              </a:solidFill>
              <a:latin typeface="Lucida Fax"/>
              <a:cs typeface="Lucida Fax"/>
            </a:endParaRPr>
          </a:p>
          <a:p>
            <a:pPr algn="ctr"/>
            <a:endParaRPr lang="it-IT" sz="1400" dirty="0" smtClean="0">
              <a:solidFill>
                <a:schemeClr val="bg1"/>
              </a:solidFill>
              <a:latin typeface="Lucida Fax"/>
              <a:cs typeface="Lucida Fax"/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971600" y="5949280"/>
            <a:ext cx="7560840" cy="0"/>
          </a:xfrm>
          <a:prstGeom prst="line">
            <a:avLst/>
          </a:prstGeom>
          <a:ln w="19050" cmpd="sng">
            <a:solidFill>
              <a:srgbClr val="0B57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6302279" y="4748161"/>
            <a:ext cx="202911" cy="1297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 descr="Schermata 2019-12-17 alle 16.36.4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008" y="4706487"/>
            <a:ext cx="1478432" cy="1248407"/>
          </a:xfrm>
          <a:prstGeom prst="rect">
            <a:avLst/>
          </a:prstGeom>
        </p:spPr>
      </p:pic>
      <p:pic>
        <p:nvPicPr>
          <p:cNvPr id="7" name="Immagine 6" descr="Schermata 2020-03-04 alle 16.06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94642"/>
            <a:ext cx="2880320" cy="934158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179512" y="2060848"/>
            <a:ext cx="8625373" cy="2247315"/>
            <a:chOff x="322403" y="2982479"/>
            <a:chExt cx="8625373" cy="2247315"/>
          </a:xfrm>
        </p:grpSpPr>
        <p:pic>
          <p:nvPicPr>
            <p:cNvPr id="13" name="Immagine 12" descr="EUR TOR PAGNOTTA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403" y="3259853"/>
              <a:ext cx="2686252" cy="1843014"/>
            </a:xfrm>
            <a:prstGeom prst="rect">
              <a:avLst/>
            </a:prstGeom>
            <a:ln w="28575" cmpd="sng">
              <a:solidFill>
                <a:srgbClr val="953735"/>
              </a:solidFill>
            </a:ln>
          </p:spPr>
        </p:pic>
        <p:sp>
          <p:nvSpPr>
            <p:cNvPr id="15" name="Rettangolo 14"/>
            <p:cNvSpPr/>
            <p:nvPr/>
          </p:nvSpPr>
          <p:spPr>
            <a:xfrm>
              <a:off x="3323011" y="3261098"/>
              <a:ext cx="2672674" cy="1683364"/>
            </a:xfrm>
            <a:prstGeom prst="rect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7" name="Immagine 16" descr="023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731" y="3260476"/>
              <a:ext cx="3144045" cy="1841769"/>
            </a:xfrm>
            <a:prstGeom prst="rect">
              <a:avLst/>
            </a:prstGeom>
            <a:ln w="28575" cmpd="sng">
              <a:solidFill>
                <a:srgbClr val="953735"/>
              </a:solidFill>
            </a:ln>
          </p:spPr>
        </p:pic>
        <p:pic>
          <p:nvPicPr>
            <p:cNvPr id="19" name="Immagine 18" descr="179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654" y="2982479"/>
              <a:ext cx="3370973" cy="2247315"/>
            </a:xfrm>
            <a:prstGeom prst="rect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364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16200000">
            <a:off x="-3363769" y="3363771"/>
            <a:ext cx="6835045" cy="107502"/>
          </a:xfrm>
          <a:solidFill>
            <a:srgbClr val="0B578B"/>
          </a:solidFill>
        </p:spPr>
        <p:txBody>
          <a:bodyPr>
            <a:normAutofit fontScale="32500" lnSpcReduction="20000"/>
          </a:bodyPr>
          <a:lstStyle/>
          <a:p>
            <a:endParaRPr lang="it-IT" dirty="0"/>
          </a:p>
        </p:txBody>
      </p:sp>
      <p:cxnSp>
        <p:nvCxnSpPr>
          <p:cNvPr id="7" name="Connettore 1 6"/>
          <p:cNvCxnSpPr/>
          <p:nvPr/>
        </p:nvCxnSpPr>
        <p:spPr>
          <a:xfrm flipV="1">
            <a:off x="1283136" y="-3452979"/>
            <a:ext cx="5873325" cy="39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V="1">
            <a:off x="236500" y="6460871"/>
            <a:ext cx="8879435" cy="264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568310" y="163063"/>
            <a:ext cx="8007380" cy="338554"/>
          </a:xfrm>
          <a:prstGeom prst="rect">
            <a:avLst/>
          </a:prstGeom>
          <a:solidFill>
            <a:srgbClr val="0B578B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solidFill>
                  <a:schemeClr val="bg1"/>
                </a:solidFill>
                <a:latin typeface="Lucida Fax"/>
                <a:cs typeface="Lucida Fax"/>
              </a:rPr>
              <a:t>CONTATTI</a:t>
            </a:r>
          </a:p>
        </p:txBody>
      </p:sp>
      <p:sp>
        <p:nvSpPr>
          <p:cNvPr id="5" name="Rettangolo 4"/>
          <p:cNvSpPr/>
          <p:nvPr/>
        </p:nvSpPr>
        <p:spPr>
          <a:xfrm>
            <a:off x="683568" y="1844824"/>
            <a:ext cx="3744416" cy="31393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it-IT" sz="1400" dirty="0" smtClean="0">
              <a:cs typeface="Calibri" panose="020F0502020204030204" pitchFamily="34" charset="0"/>
            </a:endParaRPr>
          </a:p>
          <a:p>
            <a:pPr algn="ctr"/>
            <a:r>
              <a:rPr lang="it-IT" sz="1400" dirty="0" smtClean="0">
                <a:cs typeface="Calibri" panose="020F0502020204030204" pitchFamily="34" charset="0"/>
              </a:rPr>
              <a:t> </a:t>
            </a:r>
            <a:r>
              <a:rPr lang="it-IT" sz="1400" b="1" dirty="0" smtClean="0">
                <a:solidFill>
                  <a:srgbClr val="000000"/>
                </a:solidFill>
                <a:cs typeface="Calibri" panose="020F0502020204030204" pitchFamily="34" charset="0"/>
              </a:rPr>
              <a:t>Ufficio INTERMEDIA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it-IT" sz="1400" dirty="0" smtClean="0">
                <a:solidFill>
                  <a:srgbClr val="000000"/>
                </a:solidFill>
                <a:cs typeface="Calibri" panose="020F0502020204030204" pitchFamily="34" charset="0"/>
              </a:rPr>
              <a:t>in 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Via Gaetano </a:t>
            </a:r>
            <a:r>
              <a:rPr lang="it-IT" sz="1400" dirty="0" smtClean="0">
                <a:solidFill>
                  <a:srgbClr val="000000"/>
                </a:solidFill>
                <a:cs typeface="Calibri" panose="020F0502020204030204" pitchFamily="34" charset="0"/>
              </a:rPr>
              <a:t>Scorza, 25 – tel. 06 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50684337 </a:t>
            </a:r>
            <a:endParaRPr lang="it-IT" sz="1400" dirty="0" smtClean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ctr"/>
            <a:endParaRPr lang="it-IT" sz="1400" dirty="0" smtClean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ctr"/>
            <a:r>
              <a:rPr lang="it-IT" sz="1400" i="1" dirty="0" smtClean="0">
                <a:solidFill>
                  <a:srgbClr val="000090"/>
                </a:solidFill>
                <a:cs typeface="Calibri" panose="020F0502020204030204" pitchFamily="34" charset="0"/>
              </a:rPr>
              <a:t>Roberto</a:t>
            </a:r>
            <a:r>
              <a:rPr lang="it-IT" sz="1400" dirty="0" smtClean="0">
                <a:solidFill>
                  <a:srgbClr val="000090"/>
                </a:solidFill>
                <a:cs typeface="Calibri" panose="020F0502020204030204" pitchFamily="34" charset="0"/>
              </a:rPr>
              <a:t>  	338 5703804</a:t>
            </a:r>
            <a:endParaRPr lang="it-IT" sz="1400" dirty="0">
              <a:solidFill>
                <a:srgbClr val="000090"/>
              </a:solidFill>
              <a:cs typeface="Calibri" panose="020F0502020204030204" pitchFamily="34" charset="0"/>
            </a:endParaRPr>
          </a:p>
          <a:p>
            <a:pPr algn="ctr"/>
            <a:r>
              <a:rPr lang="it-IT" sz="1400" i="1" dirty="0" smtClean="0">
                <a:solidFill>
                  <a:srgbClr val="000090"/>
                </a:solidFill>
                <a:cs typeface="Calibri" panose="020F0502020204030204" pitchFamily="34" charset="0"/>
              </a:rPr>
              <a:t>Manuel  </a:t>
            </a:r>
            <a:r>
              <a:rPr lang="it-IT" sz="1400" dirty="0" smtClean="0">
                <a:solidFill>
                  <a:srgbClr val="000090"/>
                </a:solidFill>
                <a:cs typeface="Calibri" panose="020F0502020204030204" pitchFamily="34" charset="0"/>
              </a:rPr>
              <a:t>       392 4396090</a:t>
            </a:r>
          </a:p>
          <a:p>
            <a:pPr algn="ctr"/>
            <a:r>
              <a:rPr lang="it-IT" sz="1400" i="1" dirty="0" smtClean="0">
                <a:solidFill>
                  <a:srgbClr val="000090"/>
                </a:solidFill>
                <a:cs typeface="Calibri" panose="020F0502020204030204" pitchFamily="34" charset="0"/>
              </a:rPr>
              <a:t>Peter  (English Speaker)   </a:t>
            </a:r>
            <a:r>
              <a:rPr lang="it-IT" sz="1400" dirty="0">
                <a:solidFill>
                  <a:srgbClr val="000090"/>
                </a:solidFill>
                <a:cs typeface="Calibri" panose="020F0502020204030204" pitchFamily="34" charset="0"/>
              </a:rPr>
              <a:t>340 7277532</a:t>
            </a:r>
          </a:p>
          <a:p>
            <a:pPr algn="ctr"/>
            <a:endParaRPr lang="it-IT" sz="1400" dirty="0" smtClean="0">
              <a:solidFill>
                <a:srgbClr val="000090"/>
              </a:solidFill>
              <a:cs typeface="Calibri" panose="020F0502020204030204" pitchFamily="34" charset="0"/>
            </a:endParaRPr>
          </a:p>
          <a:p>
            <a:pPr algn="ctr"/>
            <a:endParaRPr lang="it-IT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ctr"/>
            <a:r>
              <a:rPr lang="it-IT" sz="1400" dirty="0">
                <a:cs typeface="Calibri" panose="020F0502020204030204" pitchFamily="34" charset="0"/>
              </a:rPr>
              <a:t>e</a:t>
            </a:r>
            <a:r>
              <a:rPr lang="it-IT" sz="1400" dirty="0" smtClean="0">
                <a:cs typeface="Calibri" panose="020F0502020204030204" pitchFamily="34" charset="0"/>
              </a:rPr>
              <a:t>mail</a:t>
            </a:r>
            <a:r>
              <a:rPr lang="it-IT" sz="1400" dirty="0" smtClean="0">
                <a:solidFill>
                  <a:srgbClr val="008000"/>
                </a:solidFill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it-IT" sz="1400" u="sng" dirty="0" smtClean="0">
                <a:solidFill>
                  <a:srgbClr val="000000"/>
                </a:solidFill>
                <a:cs typeface="Calibri" panose="020F0502020204030204" pitchFamily="34" charset="0"/>
                <a:hlinkClick r:id="rId3"/>
              </a:rPr>
              <a:t>eur@intermediagruppocaltagirone.it</a:t>
            </a:r>
            <a:endParaRPr lang="it-IT" sz="1400" u="sng" dirty="0" smtClean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ctr"/>
            <a:endParaRPr lang="it-IT" sz="1400" u="sng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ctr"/>
            <a:endParaRPr lang="it-IT" sz="1400" u="sng" dirty="0" smtClean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ctr"/>
            <a:endParaRPr lang="it-IT" sz="1400" dirty="0" smtClean="0">
              <a:latin typeface="Lucida Fax"/>
              <a:cs typeface="Lucida Fax"/>
            </a:endParaRPr>
          </a:p>
        </p:txBody>
      </p:sp>
      <p:pic>
        <p:nvPicPr>
          <p:cNvPr id="10" name="Immagine 9" descr="logo-intermedia-bianc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733256"/>
            <a:ext cx="2160240" cy="51424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683568" y="404664"/>
            <a:ext cx="7992888" cy="9848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it-IT" sz="1600" b="1" dirty="0" smtClean="0">
              <a:solidFill>
                <a:srgbClr val="000090"/>
              </a:solidFill>
              <a:latin typeface="Lucida Fax"/>
              <a:cs typeface="Lucida Fax"/>
            </a:endParaRPr>
          </a:p>
          <a:p>
            <a:pPr algn="just"/>
            <a:r>
              <a:rPr lang="it-IT" sz="1400" dirty="0" smtClean="0">
                <a:cs typeface="Calibri" panose="020F0502020204030204" pitchFamily="34" charset="0"/>
              </a:rPr>
              <a:t>Sono  a disposizione degli  </a:t>
            </a:r>
            <a:r>
              <a:rPr lang="it-IT" sz="1400" i="1" dirty="0" smtClean="0">
                <a:cs typeface="Calibri" panose="020F0502020204030204" pitchFamily="34" charset="0"/>
              </a:rPr>
              <a:t>Studenti</a:t>
            </a:r>
            <a:r>
              <a:rPr lang="it-IT" sz="1400" dirty="0" smtClean="0">
                <a:cs typeface="Calibri" panose="020F0502020204030204" pitchFamily="34" charset="0"/>
              </a:rPr>
              <a:t> del  </a:t>
            </a:r>
            <a:r>
              <a:rPr lang="it-IT" sz="1400" b="1" dirty="0" smtClean="0">
                <a:cs typeface="Calibri" panose="020F0502020204030204" pitchFamily="34" charset="0"/>
              </a:rPr>
              <a:t>CAMPUS BIO MEDICO </a:t>
            </a:r>
            <a:r>
              <a:rPr lang="it-IT" sz="1400" dirty="0" smtClean="0">
                <a:cs typeface="Calibri" panose="020F0502020204030204" pitchFamily="34" charset="0"/>
              </a:rPr>
              <a:t>e saranno lieti di aiutarli ad  individuare la soluzione abitativa a loro più congeniale,  in linea con le singole  esigenze. </a:t>
            </a:r>
          </a:p>
          <a:p>
            <a:pPr algn="ctr"/>
            <a:endParaRPr lang="it-IT" sz="1400" dirty="0" smtClean="0">
              <a:latin typeface="Lucida Fax"/>
              <a:cs typeface="Lucida Fax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932040" y="1844824"/>
            <a:ext cx="3024336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400" dirty="0" smtClean="0"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it-IT" sz="1400" b="1" dirty="0" smtClean="0">
                <a:cs typeface="Calibri" panose="020F0502020204030204" pitchFamily="34" charset="0"/>
              </a:rPr>
              <a:t>Ufficio </a:t>
            </a:r>
            <a:r>
              <a:rPr lang="it-IT" sz="1400" b="1" dirty="0" err="1" smtClean="0">
                <a:cs typeface="Calibri" panose="020F0502020204030204" pitchFamily="34" charset="0"/>
              </a:rPr>
              <a:t>reservation</a:t>
            </a:r>
            <a:r>
              <a:rPr lang="it-IT" sz="1400" b="1" dirty="0" smtClean="0">
                <a:cs typeface="Calibri" panose="020F0502020204030204" pitchFamily="34" charset="0"/>
              </a:rPr>
              <a:t> di </a:t>
            </a:r>
            <a:r>
              <a:rPr lang="it-IT" sz="1400" b="1" dirty="0" err="1" smtClean="0">
                <a:cs typeface="Calibri" panose="020F0502020204030204" pitchFamily="34" charset="0"/>
              </a:rPr>
              <a:t>CleanBnB</a:t>
            </a:r>
            <a:r>
              <a:rPr lang="it-IT" sz="1400" b="1" dirty="0" smtClean="0">
                <a:cs typeface="Calibri" panose="020F0502020204030204" pitchFamily="34" charset="0"/>
              </a:rPr>
              <a:t> S.p.A.</a:t>
            </a:r>
            <a:endParaRPr lang="it-IT" sz="1400" b="1" dirty="0">
              <a:cs typeface="Calibri" panose="020F0502020204030204" pitchFamily="34" charset="0"/>
              <a:hlinkClick r:id="rId5"/>
            </a:endParaRPr>
          </a:p>
          <a:p>
            <a:pPr algn="ctr"/>
            <a:endParaRPr lang="it-IT" sz="1400" dirty="0" smtClean="0">
              <a:cs typeface="Calibri" panose="020F0502020204030204" pitchFamily="34" charset="0"/>
              <a:hlinkClick r:id="rId5"/>
            </a:endParaRPr>
          </a:p>
          <a:p>
            <a:pPr algn="ctr"/>
            <a:r>
              <a:rPr lang="it-IT" sz="1400" dirty="0">
                <a:cs typeface="Calibri" panose="020F0502020204030204" pitchFamily="34" charset="0"/>
              </a:rPr>
              <a:t>email</a:t>
            </a:r>
            <a:r>
              <a:rPr lang="it-IT" sz="1400" dirty="0">
                <a:solidFill>
                  <a:srgbClr val="008000"/>
                </a:solidFill>
                <a:cs typeface="Calibri" panose="020F0502020204030204" pitchFamily="34" charset="0"/>
              </a:rPr>
              <a:t> </a:t>
            </a:r>
            <a:endParaRPr lang="it-IT" sz="1400" dirty="0" smtClean="0">
              <a:solidFill>
                <a:srgbClr val="008000"/>
              </a:solidFill>
              <a:cs typeface="Calibri" panose="020F0502020204030204" pitchFamily="34" charset="0"/>
            </a:endParaRPr>
          </a:p>
          <a:p>
            <a:pPr algn="ctr"/>
            <a:r>
              <a:rPr lang="it-IT" sz="1400" dirty="0" smtClean="0">
                <a:cs typeface="Calibri" panose="020F0502020204030204" pitchFamily="34" charset="0"/>
                <a:hlinkClick r:id="rId5"/>
              </a:rPr>
              <a:t>property@cleanbnb.it</a:t>
            </a:r>
            <a:r>
              <a:rPr lang="it-IT" sz="1400" dirty="0" smtClean="0">
                <a:cs typeface="Calibri" panose="020F0502020204030204" pitchFamily="34" charset="0"/>
              </a:rPr>
              <a:t> </a:t>
            </a:r>
            <a:endParaRPr lang="it-IT" sz="1400" dirty="0">
              <a:cs typeface="Calibri" panose="020F0502020204030204" pitchFamily="34" charset="0"/>
            </a:endParaRPr>
          </a:p>
          <a:p>
            <a:pPr algn="ctr"/>
            <a:endParaRPr lang="it-IT" sz="1400" dirty="0" smtClean="0">
              <a:solidFill>
                <a:srgbClr val="000000"/>
              </a:solidFill>
              <a:latin typeface="Lucida Fax"/>
              <a:cs typeface="Lucida Fax"/>
            </a:endParaRPr>
          </a:p>
          <a:p>
            <a:pPr algn="ctr"/>
            <a:endParaRPr lang="it-IT" sz="1400" dirty="0" smtClean="0">
              <a:solidFill>
                <a:srgbClr val="000000"/>
              </a:solidFill>
              <a:latin typeface="Lucida Fax"/>
              <a:cs typeface="Lucida Fax"/>
            </a:endParaRPr>
          </a:p>
          <a:p>
            <a:pPr algn="ctr"/>
            <a:endParaRPr lang="it-IT" sz="1400" dirty="0" smtClean="0">
              <a:latin typeface="Lucida Fax"/>
              <a:cs typeface="Lucida Fax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55576" y="1484784"/>
            <a:ext cx="3672408" cy="288032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002060"/>
                </a:solidFill>
              </a:rPr>
              <a:t>Locazione ordinaria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716016" y="1484784"/>
            <a:ext cx="3672408" cy="288032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002060"/>
                </a:solidFill>
              </a:rPr>
              <a:t>Locazione casa vacanze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4572000" y="1844824"/>
            <a:ext cx="0" cy="3816424"/>
          </a:xfrm>
          <a:prstGeom prst="line">
            <a:avLst/>
          </a:prstGeom>
          <a:ln>
            <a:solidFill>
              <a:srgbClr val="00CC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7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16200000">
            <a:off x="-3363769" y="3363771"/>
            <a:ext cx="6835046" cy="107502"/>
          </a:xfrm>
          <a:solidFill>
            <a:srgbClr val="0B578B"/>
          </a:solidFill>
        </p:spPr>
        <p:txBody>
          <a:bodyPr>
            <a:normAutofit fontScale="32500" lnSpcReduction="20000"/>
          </a:bodyPr>
          <a:lstStyle/>
          <a:p>
            <a:endParaRPr lang="it-IT" dirty="0"/>
          </a:p>
        </p:txBody>
      </p:sp>
      <p:cxnSp>
        <p:nvCxnSpPr>
          <p:cNvPr id="7" name="Connettore 1 6"/>
          <p:cNvCxnSpPr/>
          <p:nvPr/>
        </p:nvCxnSpPr>
        <p:spPr>
          <a:xfrm flipV="1">
            <a:off x="1283136" y="-3452979"/>
            <a:ext cx="5873325" cy="39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V="1">
            <a:off x="264565" y="6323848"/>
            <a:ext cx="8879435" cy="2646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568310" y="163063"/>
            <a:ext cx="8252162" cy="338554"/>
          </a:xfrm>
          <a:prstGeom prst="rect">
            <a:avLst/>
          </a:prstGeom>
          <a:solidFill>
            <a:srgbClr val="0B578B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solidFill>
                  <a:schemeClr val="bg1"/>
                </a:solidFill>
                <a:latin typeface="Lucida Fax"/>
                <a:cs typeface="Lucida Fax"/>
              </a:rPr>
              <a:t>GRUPPO DOMUS – IMMOBILI in  LOCAZIONE  quartiere FONTE LAURENTINA  </a:t>
            </a:r>
            <a:endParaRPr lang="it-IT" sz="2800" b="1" i="1" dirty="0" smtClean="0">
              <a:solidFill>
                <a:schemeClr val="bg1"/>
              </a:solidFill>
              <a:latin typeface="Lucida Fax"/>
              <a:cs typeface="Lucida Fax"/>
            </a:endParaRPr>
          </a:p>
        </p:txBody>
      </p:sp>
      <p:pic>
        <p:nvPicPr>
          <p:cNvPr id="4" name="Immagine 3" descr="IMG_22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4" y="980728"/>
            <a:ext cx="4976120" cy="3560403"/>
          </a:xfrm>
          <a:prstGeom prst="rect">
            <a:avLst/>
          </a:prstGeom>
        </p:spPr>
      </p:pic>
      <p:pic>
        <p:nvPicPr>
          <p:cNvPr id="16" name="Immagine 15" descr="Icone__Tavola disegno 1 copia 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84383"/>
            <a:ext cx="819912" cy="816864"/>
          </a:xfrm>
          <a:prstGeom prst="rect">
            <a:avLst/>
          </a:prstGeom>
        </p:spPr>
      </p:pic>
      <p:pic>
        <p:nvPicPr>
          <p:cNvPr id="17" name="Immagine 16" descr="Icone__Tavola disegno 1 copia 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33" y="4737578"/>
            <a:ext cx="819912" cy="791996"/>
          </a:xfrm>
          <a:prstGeom prst="rect">
            <a:avLst/>
          </a:prstGeom>
        </p:spPr>
      </p:pic>
      <p:pic>
        <p:nvPicPr>
          <p:cNvPr id="22" name="Immagine 21" descr="Icone__Tavola disegno 1 copia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18" y="1419842"/>
            <a:ext cx="816864" cy="816864"/>
          </a:xfrm>
          <a:prstGeom prst="rect">
            <a:avLst/>
          </a:prstGeom>
        </p:spPr>
      </p:pic>
      <p:pic>
        <p:nvPicPr>
          <p:cNvPr id="23" name="Immagine 22" descr="Icone__Tavola disegno 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93" y="4725144"/>
            <a:ext cx="816864" cy="816864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6444208" y="1412776"/>
            <a:ext cx="2489861" cy="11695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000"/>
                </a:solidFill>
              </a:rPr>
              <a:t>TIPOLOGIA</a:t>
            </a:r>
          </a:p>
          <a:p>
            <a:r>
              <a:rPr lang="it-IT" sz="1400" dirty="0" smtClean="0"/>
              <a:t>ampia scelta di appartamenti</a:t>
            </a:r>
            <a:endParaRPr lang="it-IT" sz="1400" dirty="0"/>
          </a:p>
          <a:p>
            <a:r>
              <a:rPr lang="it-IT" sz="1400" dirty="0" smtClean="0"/>
              <a:t> </a:t>
            </a:r>
            <a:r>
              <a:rPr lang="it-IT" sz="1400" b="1" dirty="0" smtClean="0">
                <a:solidFill>
                  <a:srgbClr val="008000"/>
                </a:solidFill>
              </a:rPr>
              <a:t>Bilocali </a:t>
            </a:r>
            <a:r>
              <a:rPr lang="it-IT" sz="1400" dirty="0"/>
              <a:t>ammobiliati di </a:t>
            </a:r>
            <a:r>
              <a:rPr lang="it-IT" sz="1400" dirty="0" smtClean="0"/>
              <a:t>nuova costruzione e dotati di </a:t>
            </a:r>
            <a:r>
              <a:rPr lang="it-IT" sz="1400" b="1" dirty="0" smtClean="0">
                <a:solidFill>
                  <a:srgbClr val="008000"/>
                </a:solidFill>
              </a:rPr>
              <a:t>BOX AUTO</a:t>
            </a:r>
            <a:endParaRPr lang="it-IT" sz="1400" b="1" dirty="0">
              <a:solidFill>
                <a:srgbClr val="00800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3540731" y="5574394"/>
            <a:ext cx="232741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8000"/>
                </a:solidFill>
              </a:rPr>
              <a:t>VERDE </a:t>
            </a:r>
          </a:p>
          <a:p>
            <a:pPr algn="ctr"/>
            <a:r>
              <a:rPr lang="it-IT" sz="1400" dirty="0"/>
              <a:t>i</a:t>
            </a:r>
            <a:r>
              <a:rPr lang="it-IT" sz="1400" dirty="0" smtClean="0"/>
              <a:t>mmerso nel verde con piste ciclabili e impianti sportivi  </a:t>
            </a:r>
            <a:endParaRPr lang="it-IT" sz="14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6516216" y="3284984"/>
            <a:ext cx="2343622" cy="11695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8000"/>
                </a:solidFill>
              </a:rPr>
              <a:t>SICUREZZA </a:t>
            </a:r>
          </a:p>
          <a:p>
            <a:r>
              <a:rPr lang="it-IT" sz="1400" b="1" dirty="0">
                <a:solidFill>
                  <a:srgbClr val="000000"/>
                </a:solidFill>
              </a:rPr>
              <a:t>i</a:t>
            </a:r>
            <a:r>
              <a:rPr lang="it-IT" sz="1400" dirty="0" smtClean="0"/>
              <a:t>mmobili  realizzati con strutture antisismiche, dotati di portone d’ingresso blindato  e videocitofono</a:t>
            </a:r>
            <a:endParaRPr lang="it-IT" sz="1400" dirty="0"/>
          </a:p>
        </p:txBody>
      </p:sp>
      <p:sp>
        <p:nvSpPr>
          <p:cNvPr id="40" name="CasellaDiTesto 39"/>
          <p:cNvSpPr txBox="1"/>
          <p:nvPr/>
        </p:nvSpPr>
        <p:spPr>
          <a:xfrm flipH="1">
            <a:off x="707994" y="5574394"/>
            <a:ext cx="1728191" cy="5232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8000"/>
                </a:solidFill>
              </a:rPr>
              <a:t>CLASSE ENERGETICA</a:t>
            </a:r>
          </a:p>
          <a:p>
            <a:pPr algn="ctr"/>
            <a:r>
              <a:rPr lang="it-IT" sz="1400" b="1" dirty="0" smtClean="0">
                <a:solidFill>
                  <a:srgbClr val="008000"/>
                </a:solidFill>
              </a:rPr>
              <a:t> A e B</a:t>
            </a:r>
          </a:p>
        </p:txBody>
      </p:sp>
    </p:spTree>
    <p:extLst>
      <p:ext uri="{BB962C8B-B14F-4D97-AF65-F5344CB8AC3E}">
        <p14:creationId xmlns:p14="http://schemas.microsoft.com/office/powerpoint/2010/main" val="23088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16200000">
            <a:off x="-3327765" y="3327767"/>
            <a:ext cx="6835045" cy="179510"/>
          </a:xfrm>
          <a:solidFill>
            <a:srgbClr val="0B578B"/>
          </a:solidFill>
        </p:spPr>
        <p:txBody>
          <a:bodyPr>
            <a:normAutofit fontScale="55000" lnSpcReduction="20000"/>
          </a:bodyPr>
          <a:lstStyle/>
          <a:p>
            <a:endParaRPr lang="it-IT" dirty="0"/>
          </a:p>
        </p:txBody>
      </p:sp>
      <p:cxnSp>
        <p:nvCxnSpPr>
          <p:cNvPr id="7" name="Connettore 1 6"/>
          <p:cNvCxnSpPr/>
          <p:nvPr/>
        </p:nvCxnSpPr>
        <p:spPr>
          <a:xfrm flipV="1">
            <a:off x="1283136" y="-3452979"/>
            <a:ext cx="5873325" cy="39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V="1">
            <a:off x="264565" y="6642900"/>
            <a:ext cx="8879435" cy="2646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597068" y="163063"/>
            <a:ext cx="8151396" cy="338554"/>
          </a:xfrm>
          <a:prstGeom prst="rect">
            <a:avLst/>
          </a:prstGeom>
          <a:solidFill>
            <a:srgbClr val="0B578B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solidFill>
                  <a:srgbClr val="FFFFFF"/>
                </a:solidFill>
                <a:latin typeface="Lucida Fax"/>
                <a:cs typeface="Lucida Fax"/>
              </a:rPr>
              <a:t>APPARTAMENTI E LOCAZIONI </a:t>
            </a:r>
            <a:endParaRPr lang="it-IT" sz="2800" b="1" i="1" dirty="0" smtClean="0">
              <a:solidFill>
                <a:srgbClr val="FFFFFF"/>
              </a:solidFill>
              <a:latin typeface="Lucida Fax"/>
              <a:cs typeface="Lucida Fax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55576" y="764704"/>
            <a:ext cx="7704856" cy="53860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it-IT" sz="1400" dirty="0" smtClean="0"/>
              <a:t>DOMUS dispone di </a:t>
            </a:r>
            <a:r>
              <a:rPr lang="it-IT" sz="1400" dirty="0"/>
              <a:t>confortevoli appartamenti nel quartiere Fonte </a:t>
            </a:r>
            <a:r>
              <a:rPr lang="it-IT" sz="1400" dirty="0" smtClean="0"/>
              <a:t>Laurentina, a circa 3km dall’Università </a:t>
            </a:r>
            <a:r>
              <a:rPr lang="it-IT" sz="1400" dirty="0"/>
              <a:t>Campus </a:t>
            </a:r>
            <a:r>
              <a:rPr lang="it-IT" sz="1400" dirty="0" err="1"/>
              <a:t>Bio</a:t>
            </a:r>
            <a:r>
              <a:rPr lang="it-IT" sz="1400" dirty="0"/>
              <a:t>-Medico di </a:t>
            </a:r>
            <a:r>
              <a:rPr lang="it-IT" sz="1400" dirty="0" smtClean="0"/>
              <a:t>Roma.</a:t>
            </a:r>
          </a:p>
          <a:p>
            <a:pPr algn="just"/>
            <a:endParaRPr lang="it-IT" sz="1400" dirty="0"/>
          </a:p>
          <a:p>
            <a:pPr algn="just"/>
            <a:r>
              <a:rPr lang="it-IT" sz="1400" dirty="0" smtClean="0"/>
              <a:t>All’interno dello stesso edificio con ascensore è possibile prendere in locazione bilocali di circa 40 mq, con ampio balcone e affaccio silenzioso, scegliendo tra:</a:t>
            </a:r>
          </a:p>
          <a:p>
            <a:pPr algn="just"/>
            <a:endParaRPr lang="it-IT" sz="1400" b="1" dirty="0" smtClean="0">
              <a:solidFill>
                <a:srgbClr val="002060"/>
              </a:solidFill>
            </a:endParaRPr>
          </a:p>
          <a:p>
            <a:pPr algn="just"/>
            <a:r>
              <a:rPr lang="it-IT" sz="1400" b="1" dirty="0" smtClean="0">
                <a:solidFill>
                  <a:srgbClr val="002060"/>
                </a:solidFill>
              </a:rPr>
              <a:t>LOCAZIONE ORDINARIA</a:t>
            </a:r>
            <a:r>
              <a:rPr lang="it-IT" sz="1400" dirty="0" smtClean="0">
                <a:solidFill>
                  <a:srgbClr val="002060"/>
                </a:solidFill>
              </a:rPr>
              <a:t>: </a:t>
            </a:r>
            <a:r>
              <a:rPr lang="it-IT" sz="1400" dirty="0" smtClean="0">
                <a:solidFill>
                  <a:schemeClr val="accent4"/>
                </a:solidFill>
              </a:rPr>
              <a:t>appartamenti ammobiliati con un canone di locazione mensile da 640 a 670 euro e oneri condominiali di 45 euro (utenze escluse e iva compresa).  </a:t>
            </a:r>
          </a:p>
          <a:p>
            <a:pPr algn="just"/>
            <a:r>
              <a:rPr lang="it-IT" sz="1400" dirty="0" smtClean="0"/>
              <a:t>Su richiesta è possibile attivare due opzioni di arredo plus (vedi slide successiva).</a:t>
            </a:r>
            <a:endParaRPr lang="it-IT" sz="1400" b="1" dirty="0" smtClean="0">
              <a:solidFill>
                <a:srgbClr val="002060"/>
              </a:solidFill>
            </a:endParaRPr>
          </a:p>
          <a:p>
            <a:pPr algn="just"/>
            <a:endParaRPr lang="it-IT" sz="1400" b="1" dirty="0" smtClean="0">
              <a:solidFill>
                <a:srgbClr val="002060"/>
              </a:solidFill>
            </a:endParaRPr>
          </a:p>
          <a:p>
            <a:pPr algn="just"/>
            <a:r>
              <a:rPr lang="it-IT" sz="1400" b="1" dirty="0" smtClean="0">
                <a:solidFill>
                  <a:srgbClr val="002060"/>
                </a:solidFill>
              </a:rPr>
              <a:t>LOCAZIONE CASA VACANZE: </a:t>
            </a:r>
            <a:r>
              <a:rPr lang="it-IT" sz="1400" dirty="0" smtClean="0"/>
              <a:t>n. 5 </a:t>
            </a:r>
            <a:r>
              <a:rPr lang="it-IT" sz="1400" dirty="0" smtClean="0">
                <a:solidFill>
                  <a:schemeClr val="accent4"/>
                </a:solidFill>
              </a:rPr>
              <a:t>appartamenti </a:t>
            </a:r>
            <a:r>
              <a:rPr lang="it-IT" sz="1400" dirty="0">
                <a:solidFill>
                  <a:schemeClr val="accent4"/>
                </a:solidFill>
              </a:rPr>
              <a:t>ammobiliati </a:t>
            </a:r>
            <a:r>
              <a:rPr lang="it-IT" sz="1400" dirty="0" smtClean="0">
                <a:solidFill>
                  <a:schemeClr val="accent4"/>
                </a:solidFill>
              </a:rPr>
              <a:t>per periodi brevi o lunghi con un costo soggiorno </a:t>
            </a:r>
            <a:r>
              <a:rPr lang="it-IT" sz="1400" i="1" dirty="0" err="1" smtClean="0">
                <a:solidFill>
                  <a:schemeClr val="accent4"/>
                </a:solidFill>
              </a:rPr>
              <a:t>all</a:t>
            </a:r>
            <a:r>
              <a:rPr lang="it-IT" sz="1400" i="1" dirty="0" smtClean="0">
                <a:solidFill>
                  <a:schemeClr val="accent4"/>
                </a:solidFill>
              </a:rPr>
              <a:t> inclusive</a:t>
            </a:r>
            <a:r>
              <a:rPr lang="it-IT" sz="1400" dirty="0" smtClean="0">
                <a:solidFill>
                  <a:schemeClr val="accent4"/>
                </a:solidFill>
              </a:rPr>
              <a:t> che varia a seconda del periodo di prenotazione. </a:t>
            </a:r>
          </a:p>
          <a:p>
            <a:pPr algn="just"/>
            <a:endParaRPr lang="it-IT" sz="1400" smtClean="0">
              <a:solidFill>
                <a:schemeClr val="accent4"/>
              </a:solidFill>
            </a:endParaRPr>
          </a:p>
          <a:p>
            <a:pPr algn="just"/>
            <a:endParaRPr lang="it-IT" sz="1400" dirty="0" smtClean="0">
              <a:solidFill>
                <a:schemeClr val="accent4"/>
              </a:solidFill>
            </a:endParaRPr>
          </a:p>
          <a:p>
            <a:pPr algn="just"/>
            <a:r>
              <a:rPr lang="it-IT" sz="1400" dirty="0" smtClean="0">
                <a:solidFill>
                  <a:schemeClr val="accent4"/>
                </a:solidFill>
              </a:rPr>
              <a:t>Il pacchetto </a:t>
            </a:r>
            <a:r>
              <a:rPr lang="it-IT" sz="1400" i="1" dirty="0" err="1" smtClean="0">
                <a:solidFill>
                  <a:schemeClr val="accent4"/>
                </a:solidFill>
              </a:rPr>
              <a:t>all</a:t>
            </a:r>
            <a:r>
              <a:rPr lang="it-IT" sz="1400" i="1" dirty="0" smtClean="0">
                <a:solidFill>
                  <a:schemeClr val="accent4"/>
                </a:solidFill>
              </a:rPr>
              <a:t> inclusive </a:t>
            </a:r>
            <a:r>
              <a:rPr lang="it-IT" sz="1400" dirty="0" smtClean="0">
                <a:solidFill>
                  <a:schemeClr val="accent4"/>
                </a:solidFill>
              </a:rPr>
              <a:t>comprende:</a:t>
            </a:r>
          </a:p>
          <a:p>
            <a:pPr algn="just"/>
            <a:endParaRPr lang="it-IT" sz="1400" dirty="0" smtClean="0">
              <a:solidFill>
                <a:schemeClr val="accent4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400" dirty="0" smtClean="0">
                <a:solidFill>
                  <a:schemeClr val="accent4"/>
                </a:solidFill>
              </a:rPr>
              <a:t>Utenze (allacci e consumi)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400" dirty="0" err="1" smtClean="0"/>
              <a:t>WiFi</a:t>
            </a:r>
            <a:r>
              <a:rPr lang="it-IT" sz="1400" dirty="0" smtClean="0"/>
              <a:t>  (attivazione e consumi)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400" dirty="0" smtClean="0"/>
              <a:t>Aria </a:t>
            </a:r>
            <a:r>
              <a:rPr lang="it-IT" sz="1400" dirty="0"/>
              <a:t>condizionata (1 split</a:t>
            </a:r>
            <a:r>
              <a:rPr lang="it-IT" sz="1400" dirty="0" smtClean="0"/>
              <a:t>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400" dirty="0" smtClean="0"/>
              <a:t>Balcone attrezzato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400" dirty="0" smtClean="0"/>
              <a:t>COMFORT BOX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400" dirty="0" smtClean="0"/>
              <a:t>Servizio di pulizia  (a pagamento)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sz="1400" dirty="0" smtClean="0"/>
          </a:p>
          <a:p>
            <a:pPr marL="285750" indent="-285750" algn="just">
              <a:buFontTx/>
              <a:buChar char="-"/>
            </a:pPr>
            <a:endParaRPr lang="it-IT" sz="1400" dirty="0" smtClean="0">
              <a:solidFill>
                <a:schemeClr val="accent4"/>
              </a:solidFill>
            </a:endParaRPr>
          </a:p>
          <a:p>
            <a:pPr marL="285750" indent="-285750" algn="just">
              <a:buFontTx/>
              <a:buChar char="-"/>
            </a:pPr>
            <a:endParaRPr lang="it-IT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87379" y="3791942"/>
            <a:ext cx="3744416" cy="2154436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</p:spPr>
        <p:txBody>
          <a:bodyPr wrap="square" lIns="0" tIns="0" rIns="0" bIns="0" numCol="2" rtlCol="0">
            <a:spAutoFit/>
          </a:bodyPr>
          <a:lstStyle/>
          <a:p>
            <a:pPr algn="ctr"/>
            <a:endParaRPr lang="it-IT" sz="1400" dirty="0" smtClean="0">
              <a:cs typeface="Calibri" panose="020F0502020204030204" pitchFamily="34" charset="0"/>
            </a:endParaRPr>
          </a:p>
          <a:p>
            <a:pPr algn="ctr"/>
            <a:endParaRPr lang="it-IT" sz="1400" dirty="0" smtClean="0">
              <a:cs typeface="Calibri" panose="020F0502020204030204" pitchFamily="34" charset="0"/>
            </a:endParaRPr>
          </a:p>
          <a:p>
            <a:pPr algn="ctr"/>
            <a:endParaRPr lang="it-IT" sz="1400" dirty="0" smtClean="0">
              <a:cs typeface="Calibri" panose="020F0502020204030204" pitchFamily="34" charset="0"/>
            </a:endParaRPr>
          </a:p>
          <a:p>
            <a:pPr algn="ctr"/>
            <a:r>
              <a:rPr lang="it-IT" sz="1400" dirty="0" smtClean="0">
                <a:cs typeface="Calibri" panose="020F0502020204030204" pitchFamily="34" charset="0"/>
              </a:rPr>
              <a:t>Tv</a:t>
            </a:r>
          </a:p>
          <a:p>
            <a:pPr algn="ctr"/>
            <a:r>
              <a:rPr lang="it-IT" sz="1400" dirty="0" smtClean="0">
                <a:cs typeface="Calibri" panose="020F0502020204030204" pitchFamily="34" charset="0"/>
              </a:rPr>
              <a:t>Lavastoviglie</a:t>
            </a:r>
          </a:p>
          <a:p>
            <a:pPr algn="ctr"/>
            <a:r>
              <a:rPr lang="it-IT" sz="1400" dirty="0" smtClean="0">
                <a:cs typeface="Calibri" panose="020F0502020204030204" pitchFamily="34" charset="0"/>
              </a:rPr>
              <a:t>Bollitore elettrico</a:t>
            </a:r>
          </a:p>
          <a:p>
            <a:pPr algn="ctr"/>
            <a:r>
              <a:rPr lang="it-IT" sz="1400" dirty="0" smtClean="0">
                <a:cs typeface="Calibri" panose="020F0502020204030204" pitchFamily="34" charset="0"/>
              </a:rPr>
              <a:t> Piatti e posate</a:t>
            </a:r>
          </a:p>
          <a:p>
            <a:pPr algn="ctr"/>
            <a:r>
              <a:rPr lang="it-IT" sz="1400" dirty="0" smtClean="0">
                <a:cs typeface="Calibri" panose="020F0502020204030204" pitchFamily="34" charset="0"/>
              </a:rPr>
              <a:t>Tazze e calici</a:t>
            </a:r>
          </a:p>
          <a:p>
            <a:pPr algn="ctr"/>
            <a:r>
              <a:rPr lang="it-IT" sz="1400" dirty="0" smtClean="0">
                <a:cs typeface="Calibri" panose="020F0502020204030204" pitchFamily="34" charset="0"/>
              </a:rPr>
              <a:t>Macchina del caffè</a:t>
            </a:r>
          </a:p>
          <a:p>
            <a:pPr algn="ctr"/>
            <a:endParaRPr lang="it-IT" sz="1400" dirty="0" smtClean="0">
              <a:cs typeface="Calibri" panose="020F0502020204030204" pitchFamily="34" charset="0"/>
            </a:endParaRPr>
          </a:p>
          <a:p>
            <a:pPr algn="ctr"/>
            <a:endParaRPr lang="it-IT" sz="1400" dirty="0" smtClean="0">
              <a:cs typeface="Calibri" panose="020F0502020204030204" pitchFamily="34" charset="0"/>
            </a:endParaRPr>
          </a:p>
          <a:p>
            <a:pPr algn="ctr"/>
            <a:endParaRPr lang="it-IT" sz="1400" dirty="0" smtClean="0">
              <a:cs typeface="Calibri" panose="020F0502020204030204" pitchFamily="34" charset="0"/>
            </a:endParaRPr>
          </a:p>
          <a:p>
            <a:pPr algn="ctr"/>
            <a:endParaRPr lang="it-IT" sz="1400" dirty="0" smtClean="0">
              <a:cs typeface="Calibri" panose="020F0502020204030204" pitchFamily="34" charset="0"/>
            </a:endParaRPr>
          </a:p>
          <a:p>
            <a:pPr algn="ctr"/>
            <a:r>
              <a:rPr lang="it-IT" sz="1400" dirty="0" smtClean="0">
                <a:cs typeface="Calibri" panose="020F0502020204030204" pitchFamily="34" charset="0"/>
              </a:rPr>
              <a:t>Stendibiancheria</a:t>
            </a:r>
            <a:endParaRPr lang="it-IT" sz="1400" dirty="0">
              <a:cs typeface="Calibri" panose="020F0502020204030204" pitchFamily="34" charset="0"/>
            </a:endParaRPr>
          </a:p>
          <a:p>
            <a:pPr algn="ctr"/>
            <a:r>
              <a:rPr lang="it-IT" sz="1400" dirty="0">
                <a:cs typeface="Calibri" panose="020F0502020204030204" pitchFamily="34" charset="0"/>
              </a:rPr>
              <a:t>Asse e ferro da </a:t>
            </a:r>
            <a:r>
              <a:rPr lang="it-IT" sz="1400" dirty="0" smtClean="0">
                <a:cs typeface="Calibri" panose="020F0502020204030204" pitchFamily="34" charset="0"/>
              </a:rPr>
              <a:t>stiro</a:t>
            </a:r>
          </a:p>
          <a:p>
            <a:pPr algn="ctr"/>
            <a:r>
              <a:rPr lang="it-IT" sz="1400" dirty="0" smtClean="0">
                <a:cs typeface="Calibri" panose="020F0502020204030204" pitchFamily="34" charset="0"/>
              </a:rPr>
              <a:t>Aspirapolvere</a:t>
            </a:r>
            <a:endParaRPr lang="it-IT" sz="1400" dirty="0">
              <a:cs typeface="Calibri" panose="020F0502020204030204" pitchFamily="34" charset="0"/>
            </a:endParaRPr>
          </a:p>
          <a:p>
            <a:pPr algn="ctr"/>
            <a:r>
              <a:rPr lang="it-IT" sz="1400" dirty="0" smtClean="0">
                <a:cs typeface="Calibri" panose="020F0502020204030204" pitchFamily="34" charset="0"/>
              </a:rPr>
              <a:t>Asciugacapelli</a:t>
            </a:r>
          </a:p>
          <a:p>
            <a:pPr algn="ctr"/>
            <a:r>
              <a:rPr lang="it-IT" sz="1400" dirty="0" smtClean="0">
                <a:cs typeface="Calibri" panose="020F0502020204030204" pitchFamily="34" charset="0"/>
              </a:rPr>
              <a:t>Biancheria</a:t>
            </a:r>
            <a:endParaRPr lang="it-IT" sz="1400" dirty="0">
              <a:cs typeface="Calibri" panose="020F0502020204030204" pitchFamily="34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6431618" y="4437112"/>
            <a:ext cx="0" cy="1440160"/>
          </a:xfrm>
          <a:prstGeom prst="line">
            <a:avLst/>
          </a:prstGeom>
          <a:ln w="63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5805151" y="3939469"/>
            <a:ext cx="1326902" cy="276999"/>
          </a:xfrm>
          <a:prstGeom prst="rect">
            <a:avLst/>
          </a:prstGeom>
          <a:solidFill>
            <a:srgbClr val="DEE1E7"/>
          </a:solidFill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latin typeface="Lucida Fax"/>
                <a:cs typeface="Lucida Fax"/>
              </a:rPr>
              <a:t>COMFORT BOX</a:t>
            </a:r>
            <a:endParaRPr lang="it-IT" sz="1200" dirty="0">
              <a:latin typeface="Lucida Fax"/>
              <a:cs typeface="Lucida Fax"/>
            </a:endParaRPr>
          </a:p>
        </p:txBody>
      </p:sp>
    </p:spTree>
    <p:extLst>
      <p:ext uri="{BB962C8B-B14F-4D97-AF65-F5344CB8AC3E}">
        <p14:creationId xmlns:p14="http://schemas.microsoft.com/office/powerpoint/2010/main" val="160744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16200000">
            <a:off x="-3285238" y="3285240"/>
            <a:ext cx="6835045" cy="264565"/>
          </a:xfrm>
          <a:solidFill>
            <a:srgbClr val="0B578B"/>
          </a:solidFill>
        </p:spPr>
        <p:txBody>
          <a:bodyPr>
            <a:normAutofit fontScale="77500" lnSpcReduction="20000"/>
          </a:bodyPr>
          <a:lstStyle/>
          <a:p>
            <a:endParaRPr lang="it-IT" dirty="0"/>
          </a:p>
        </p:txBody>
      </p:sp>
      <p:cxnSp>
        <p:nvCxnSpPr>
          <p:cNvPr id="7" name="Connettore 1 6"/>
          <p:cNvCxnSpPr/>
          <p:nvPr/>
        </p:nvCxnSpPr>
        <p:spPr>
          <a:xfrm flipV="1">
            <a:off x="1283136" y="-3452979"/>
            <a:ext cx="5873325" cy="39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V="1">
            <a:off x="236500" y="6460871"/>
            <a:ext cx="8879435" cy="264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568310" y="188640"/>
            <a:ext cx="8324170" cy="338554"/>
          </a:xfrm>
          <a:prstGeom prst="rect">
            <a:avLst/>
          </a:prstGeom>
          <a:solidFill>
            <a:srgbClr val="0B578B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solidFill>
                  <a:schemeClr val="bg1"/>
                </a:solidFill>
                <a:latin typeface="Lucida Fax"/>
                <a:cs typeface="Lucida Fax"/>
              </a:rPr>
              <a:t>ARREDAMENTO APPARTAMENTI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860032" y="1196752"/>
            <a:ext cx="864096" cy="246221"/>
          </a:xfrm>
          <a:prstGeom prst="rect">
            <a:avLst/>
          </a:prstGeom>
          <a:solidFill>
            <a:srgbClr val="DEE1E7"/>
          </a:solidFill>
          <a:ln>
            <a:solidFill>
              <a:srgbClr val="008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00B050"/>
                </a:solidFill>
              </a:rPr>
              <a:t>Kitchen</a:t>
            </a:r>
            <a:r>
              <a:rPr lang="it-IT" sz="1600" dirty="0" smtClean="0"/>
              <a:t>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012160" y="836712"/>
            <a:ext cx="2088232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it-IT" sz="1400" dirty="0"/>
              <a:t>Cucina su misura dotata </a:t>
            </a:r>
            <a:r>
              <a:rPr lang="it-IT" sz="1400" dirty="0" smtClean="0"/>
              <a:t>di:</a:t>
            </a:r>
          </a:p>
          <a:p>
            <a:pPr lvl="0"/>
            <a:endParaRPr lang="it-IT" sz="1400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400" dirty="0"/>
              <a:t>P</a:t>
            </a:r>
            <a:r>
              <a:rPr lang="it-IT" sz="1400" dirty="0" smtClean="0"/>
              <a:t>iano cottura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400" dirty="0"/>
              <a:t>C</a:t>
            </a:r>
            <a:r>
              <a:rPr lang="it-IT" sz="1400" dirty="0" smtClean="0"/>
              <a:t>appa</a:t>
            </a:r>
            <a:endParaRPr lang="it-IT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400" dirty="0"/>
              <a:t>F</a:t>
            </a:r>
            <a:r>
              <a:rPr lang="it-IT" sz="1400" dirty="0" smtClean="0"/>
              <a:t>orno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400" dirty="0" smtClean="0"/>
              <a:t>Frigorifero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400" dirty="0" err="1" smtClean="0"/>
              <a:t>Frezeer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4716016" y="3068960"/>
            <a:ext cx="1008112" cy="323165"/>
          </a:xfrm>
          <a:prstGeom prst="rect">
            <a:avLst/>
          </a:prstGeom>
          <a:solidFill>
            <a:srgbClr val="DEE1E7"/>
          </a:solidFill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it-IT" sz="1500" b="1" dirty="0">
                <a:solidFill>
                  <a:srgbClr val="00B050"/>
                </a:solidFill>
              </a:rPr>
              <a:t>B</a:t>
            </a:r>
            <a:r>
              <a:rPr lang="it-IT" sz="1500" b="1" dirty="0" smtClean="0">
                <a:solidFill>
                  <a:srgbClr val="00B050"/>
                </a:solidFill>
              </a:rPr>
              <a:t>athroom</a:t>
            </a:r>
            <a:endParaRPr lang="it-IT" sz="1500" b="1" dirty="0">
              <a:solidFill>
                <a:srgbClr val="00B050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1979712" y="764704"/>
            <a:ext cx="0" cy="186930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5868144" y="836712"/>
            <a:ext cx="0" cy="186698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827584" y="3140968"/>
            <a:ext cx="936104" cy="323165"/>
          </a:xfrm>
          <a:prstGeom prst="rect">
            <a:avLst/>
          </a:prstGeom>
          <a:solidFill>
            <a:srgbClr val="DEE1E7"/>
          </a:solidFill>
          <a:ln w="6350" cmpd="sng">
            <a:solidFill>
              <a:srgbClr val="008000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it-IT" sz="1500" b="1" dirty="0" err="1" smtClean="0">
                <a:solidFill>
                  <a:srgbClr val="00B050"/>
                </a:solidFill>
              </a:rPr>
              <a:t>Bedroom</a:t>
            </a:r>
            <a:endParaRPr lang="it-IT" sz="1500" b="1" dirty="0">
              <a:solidFill>
                <a:srgbClr val="00B05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339752" y="2996952"/>
            <a:ext cx="2376264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400" dirty="0"/>
              <a:t>Armadio quattro </a:t>
            </a:r>
            <a:r>
              <a:rPr lang="it-IT" sz="1400" dirty="0" smtClean="0"/>
              <a:t>ante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400" dirty="0" smtClean="0"/>
              <a:t>Comò </a:t>
            </a:r>
            <a:r>
              <a:rPr lang="it-IT" sz="1400" dirty="0"/>
              <a:t>tre </a:t>
            </a:r>
            <a:r>
              <a:rPr lang="it-IT" sz="1400" dirty="0" smtClean="0"/>
              <a:t>cassetti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400" dirty="0" smtClean="0"/>
              <a:t>Comodino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400" dirty="0" smtClean="0"/>
              <a:t>Letto </a:t>
            </a:r>
            <a:r>
              <a:rPr lang="it-IT" sz="1400" dirty="0"/>
              <a:t>a </a:t>
            </a:r>
            <a:r>
              <a:rPr lang="it-IT" sz="1400" dirty="0" smtClean="0"/>
              <a:t>cassettone, doghe in legno </a:t>
            </a:r>
            <a:r>
              <a:rPr lang="it-IT" sz="1400" dirty="0"/>
              <a:t>e </a:t>
            </a:r>
            <a:r>
              <a:rPr lang="it-IT" sz="1400" dirty="0" smtClean="0"/>
              <a:t>materasso</a:t>
            </a:r>
            <a:endParaRPr lang="it-IT" sz="1400" dirty="0"/>
          </a:p>
        </p:txBody>
      </p:sp>
      <p:cxnSp>
        <p:nvCxnSpPr>
          <p:cNvPr id="29" name="Connettore 1 28"/>
          <p:cNvCxnSpPr/>
          <p:nvPr/>
        </p:nvCxnSpPr>
        <p:spPr>
          <a:xfrm>
            <a:off x="5868144" y="2924944"/>
            <a:ext cx="0" cy="118813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1979712" y="2924944"/>
            <a:ext cx="0" cy="12961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 bwMode="gray">
          <a:xfrm>
            <a:off x="611560" y="692696"/>
            <a:ext cx="8352928" cy="3888432"/>
          </a:xfrm>
          <a:prstGeom prst="rect">
            <a:avLst/>
          </a:prstGeom>
          <a:noFill/>
          <a:ln w="635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6800" rtlCol="0" anchor="t" anchorCtr="0"/>
          <a:lstStyle/>
          <a:p>
            <a:pPr algn="l"/>
            <a:endParaRPr lang="it-IT" dirty="0" smtClean="0">
              <a:solidFill>
                <a:schemeClr val="tx1"/>
              </a:solidFill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2123728" y="2780928"/>
            <a:ext cx="6408712" cy="0"/>
          </a:xfrm>
          <a:prstGeom prst="line">
            <a:avLst/>
          </a:prstGeom>
          <a:ln w="63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971600" y="1196752"/>
            <a:ext cx="864096" cy="246221"/>
          </a:xfrm>
          <a:prstGeom prst="rect">
            <a:avLst/>
          </a:prstGeom>
          <a:solidFill>
            <a:srgbClr val="DEE1E7"/>
          </a:solidFill>
          <a:ln>
            <a:solidFill>
              <a:srgbClr val="008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00B050"/>
                </a:solidFill>
              </a:rPr>
              <a:t>Living</a:t>
            </a:r>
            <a:r>
              <a:rPr lang="it-IT" sz="1600" dirty="0" smtClean="0"/>
              <a:t> 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2123728" y="980728"/>
            <a:ext cx="2376264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400" dirty="0"/>
              <a:t>Tavolo con quattro </a:t>
            </a:r>
            <a:r>
              <a:rPr lang="it-IT" sz="1400" dirty="0" smtClean="0"/>
              <a:t>sedie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it-IT" sz="1400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400" dirty="0" smtClean="0"/>
              <a:t>Living </a:t>
            </a:r>
            <a:r>
              <a:rPr lang="it-IT" sz="1400" dirty="0"/>
              <a:t>con vani a giorno </a:t>
            </a:r>
            <a:r>
              <a:rPr lang="it-IT" sz="1400" dirty="0" smtClean="0"/>
              <a:t> e mobile porta TV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/>
              <a:t>Divano letto 2 posti con rete e materasso </a:t>
            </a:r>
            <a:r>
              <a:rPr lang="it-IT" sz="1400" dirty="0" smtClean="0"/>
              <a:t>integrato</a:t>
            </a:r>
            <a:endParaRPr lang="it-IT" sz="1400" dirty="0"/>
          </a:p>
          <a:p>
            <a:pPr marL="285750" lvl="0" indent="-285750">
              <a:buFontTx/>
              <a:buChar char="-"/>
            </a:pPr>
            <a:endParaRPr lang="it-IT" sz="1400" dirty="0"/>
          </a:p>
          <a:p>
            <a:pPr algn="l"/>
            <a:endParaRPr lang="it-IT" dirty="0"/>
          </a:p>
        </p:txBody>
      </p:sp>
      <p:sp>
        <p:nvSpPr>
          <p:cNvPr id="34" name="Rettangolo 33"/>
          <p:cNvSpPr/>
          <p:nvPr/>
        </p:nvSpPr>
        <p:spPr bwMode="gray">
          <a:xfrm>
            <a:off x="611560" y="4725144"/>
            <a:ext cx="8208912" cy="1512168"/>
          </a:xfrm>
          <a:prstGeom prst="rect">
            <a:avLst/>
          </a:prstGeom>
          <a:noFill/>
          <a:ln w="31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6800" rtlCol="0" anchor="t" anchorCtr="0"/>
          <a:lstStyle/>
          <a:p>
            <a:pPr algn="l"/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683568" y="4869160"/>
            <a:ext cx="1152128" cy="877163"/>
          </a:xfrm>
          <a:prstGeom prst="rect">
            <a:avLst/>
          </a:prstGeom>
          <a:solidFill>
            <a:srgbClr val="DEE1E7"/>
          </a:solidFill>
          <a:ln>
            <a:solidFill>
              <a:srgbClr val="008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00B050"/>
                </a:solidFill>
              </a:rPr>
              <a:t>Opzioni PLUS su richiesta </a:t>
            </a:r>
          </a:p>
          <a:p>
            <a:pPr algn="ctr"/>
            <a:r>
              <a:rPr lang="it-IT" sz="1500" b="1" dirty="0" smtClean="0">
                <a:solidFill>
                  <a:srgbClr val="00B050"/>
                </a:solidFill>
              </a:rPr>
              <a:t>(</a:t>
            </a:r>
            <a:r>
              <a:rPr lang="it-IT" sz="1200" b="1" dirty="0" smtClean="0">
                <a:solidFill>
                  <a:srgbClr val="00B050"/>
                </a:solidFill>
              </a:rPr>
              <a:t>solo locazioni ordinarie)</a:t>
            </a:r>
            <a:endParaRPr lang="it-IT" sz="1200" dirty="0" smtClean="0"/>
          </a:p>
        </p:txBody>
      </p:sp>
      <p:sp>
        <p:nvSpPr>
          <p:cNvPr id="36" name="CasellaDiTesto 35"/>
          <p:cNvSpPr txBox="1"/>
          <p:nvPr/>
        </p:nvSpPr>
        <p:spPr>
          <a:xfrm>
            <a:off x="2051720" y="4869160"/>
            <a:ext cx="662473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400" u="sng" dirty="0" smtClean="0"/>
              <a:t>Divisorio Living- Kitchen</a:t>
            </a:r>
            <a:r>
              <a:rPr lang="it-IT" sz="1400" dirty="0" smtClean="0"/>
              <a:t>: </a:t>
            </a:r>
            <a:r>
              <a:rPr lang="it-IT" sz="1400" dirty="0"/>
              <a:t>è possibile sostituire il living con i vani a giorno con una cassettiera e un armadio ad un anta oppure con due cassettiere, nonché separare l’angolo cucina dalla sala living con un pannello </a:t>
            </a:r>
            <a:r>
              <a:rPr lang="it-IT" sz="1400" dirty="0" smtClean="0"/>
              <a:t>mobile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it-IT" sz="1400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400" u="sng" dirty="0" smtClean="0"/>
              <a:t>Letti singoli</a:t>
            </a:r>
            <a:r>
              <a:rPr lang="it-IT" sz="1400" dirty="0" smtClean="0"/>
              <a:t>: </a:t>
            </a:r>
            <a:r>
              <a:rPr lang="it-IT" sz="1400" dirty="0"/>
              <a:t>è possibile sostituire il letto matrimoniale a cassettone con due letti singoli a cassettone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6084168" y="2924944"/>
            <a:ext cx="2088232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it-IT" sz="1400" dirty="0" smtClean="0"/>
              <a:t>Bagno con vasca e bidet</a:t>
            </a:r>
          </a:p>
          <a:p>
            <a:pPr lvl="0"/>
            <a:endParaRPr lang="it-IT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/>
              <a:t>Lavatrice in apposito vano sul balcone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it-IT" sz="1400" dirty="0" smtClean="0"/>
          </a:p>
          <a:p>
            <a:pPr marL="285750" lvl="0" indent="-285750">
              <a:buFontTx/>
              <a:buChar char="-"/>
            </a:pPr>
            <a:endParaRPr lang="it-IT" sz="1400" dirty="0"/>
          </a:p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72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16200000">
            <a:off x="-3363769" y="3363771"/>
            <a:ext cx="6835045" cy="107502"/>
          </a:xfrm>
          <a:solidFill>
            <a:srgbClr val="0B578B"/>
          </a:solidFill>
        </p:spPr>
        <p:txBody>
          <a:bodyPr>
            <a:normAutofit fontScale="32500" lnSpcReduction="20000"/>
          </a:bodyPr>
          <a:lstStyle/>
          <a:p>
            <a:endParaRPr lang="it-IT" dirty="0"/>
          </a:p>
        </p:txBody>
      </p:sp>
      <p:cxnSp>
        <p:nvCxnSpPr>
          <p:cNvPr id="7" name="Connettore 1 6"/>
          <p:cNvCxnSpPr/>
          <p:nvPr/>
        </p:nvCxnSpPr>
        <p:spPr>
          <a:xfrm flipV="1">
            <a:off x="1283136" y="-3452979"/>
            <a:ext cx="5873325" cy="39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V="1">
            <a:off x="264565" y="6642900"/>
            <a:ext cx="8879435" cy="26460"/>
          </a:xfrm>
          <a:prstGeom prst="line">
            <a:avLst/>
          </a:prstGeom>
          <a:ln>
            <a:solidFill>
              <a:srgbClr val="0B57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611560" y="188640"/>
            <a:ext cx="8208912" cy="338554"/>
          </a:xfrm>
          <a:prstGeom prst="rect">
            <a:avLst/>
          </a:prstGeom>
          <a:solidFill>
            <a:srgbClr val="0B578B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solidFill>
                  <a:srgbClr val="FFFFFF"/>
                </a:solidFill>
                <a:latin typeface="Lucida Fax"/>
                <a:cs typeface="Lucida Fax"/>
              </a:rPr>
              <a:t>TIPOLOGIA APPARTAMENTI – in locazione ordinaria   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611560" y="764704"/>
            <a:ext cx="4320480" cy="0"/>
          </a:xfrm>
          <a:prstGeom prst="line">
            <a:avLst/>
          </a:prstGeom>
          <a:ln w="2857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860032" y="980728"/>
            <a:ext cx="0" cy="4968552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 flipH="1">
            <a:off x="3203848" y="6165304"/>
            <a:ext cx="5832648" cy="0"/>
          </a:xfrm>
          <a:prstGeom prst="line">
            <a:avLst/>
          </a:prstGeom>
          <a:ln w="2857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3125730" y="1234819"/>
            <a:ext cx="172819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a</a:t>
            </a:r>
            <a:r>
              <a:rPr lang="it-IT" sz="1400" b="1" dirty="0" smtClean="0"/>
              <a:t>) BILOCALE </a:t>
            </a:r>
            <a:r>
              <a:rPr lang="it-IT" sz="1400" b="1" dirty="0" smtClean="0">
                <a:solidFill>
                  <a:srgbClr val="FF0000"/>
                </a:solidFill>
              </a:rPr>
              <a:t> </a:t>
            </a:r>
            <a:r>
              <a:rPr lang="it-IT" sz="1400" b="1" dirty="0" smtClean="0">
                <a:solidFill>
                  <a:srgbClr val="000000"/>
                </a:solidFill>
              </a:rPr>
              <a:t>41 </a:t>
            </a:r>
            <a:r>
              <a:rPr lang="it-IT" sz="1400" b="1" dirty="0">
                <a:solidFill>
                  <a:srgbClr val="000000"/>
                </a:solidFill>
              </a:rPr>
              <a:t>mq </a:t>
            </a:r>
          </a:p>
          <a:p>
            <a:r>
              <a:rPr lang="it-IT" sz="1200" dirty="0"/>
              <a:t>composto da </a:t>
            </a:r>
            <a:r>
              <a:rPr lang="it-IT" sz="1200" dirty="0" smtClean="0"/>
              <a:t>ingresso</a:t>
            </a:r>
            <a:r>
              <a:rPr lang="it-IT" sz="1200" dirty="0"/>
              <a:t>, salone, angolo cottura camera letto con bagno   </a:t>
            </a:r>
          </a:p>
          <a:p>
            <a:r>
              <a:rPr lang="it-IT" sz="1200" dirty="0">
                <a:solidFill>
                  <a:srgbClr val="000000"/>
                </a:solidFill>
              </a:rPr>
              <a:t>Balcone </a:t>
            </a:r>
            <a:r>
              <a:rPr lang="it-IT" sz="1200" dirty="0" smtClean="0">
                <a:solidFill>
                  <a:srgbClr val="000000"/>
                </a:solidFill>
              </a:rPr>
              <a:t>12 </a:t>
            </a:r>
            <a:r>
              <a:rPr lang="it-IT" sz="1200" dirty="0">
                <a:solidFill>
                  <a:srgbClr val="000000"/>
                </a:solidFill>
              </a:rPr>
              <a:t>mq  </a:t>
            </a:r>
          </a:p>
          <a:p>
            <a:r>
              <a:rPr lang="it-IT" sz="1200" dirty="0"/>
              <a:t>Canone mensile </a:t>
            </a:r>
            <a:r>
              <a:rPr lang="it-IT" sz="1200" b="1" dirty="0"/>
              <a:t>640€</a:t>
            </a:r>
          </a:p>
          <a:p>
            <a:r>
              <a:rPr lang="it-IT" sz="1200" dirty="0"/>
              <a:t>Oneri condominiali </a:t>
            </a:r>
            <a:r>
              <a:rPr lang="it-IT" sz="1200" b="1" dirty="0"/>
              <a:t>4</a:t>
            </a:r>
            <a:r>
              <a:rPr lang="it-IT" sz="1200" b="1" dirty="0" smtClean="0"/>
              <a:t>5€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3151948" y="3787421"/>
            <a:ext cx="172819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b</a:t>
            </a:r>
            <a:r>
              <a:rPr lang="it-IT" sz="1400" b="1" dirty="0" smtClean="0"/>
              <a:t>) </a:t>
            </a:r>
            <a:r>
              <a:rPr lang="it-IT" sz="1400" b="1" dirty="0" smtClean="0">
                <a:solidFill>
                  <a:srgbClr val="000000"/>
                </a:solidFill>
              </a:rPr>
              <a:t>BILOCALE 41 mq</a:t>
            </a:r>
            <a:endParaRPr lang="it-IT" sz="1400" b="1" dirty="0">
              <a:solidFill>
                <a:srgbClr val="000000"/>
              </a:solidFill>
            </a:endParaRPr>
          </a:p>
          <a:p>
            <a:r>
              <a:rPr lang="it-IT" sz="1200" dirty="0"/>
              <a:t>composto da </a:t>
            </a:r>
            <a:r>
              <a:rPr lang="it-IT" sz="1200" dirty="0" smtClean="0"/>
              <a:t>ingresso</a:t>
            </a:r>
            <a:r>
              <a:rPr lang="it-IT" sz="1200" dirty="0"/>
              <a:t>, </a:t>
            </a:r>
            <a:r>
              <a:rPr lang="it-IT" sz="1200" dirty="0" smtClean="0"/>
              <a:t>salone</a:t>
            </a:r>
            <a:r>
              <a:rPr lang="it-IT" sz="1200" dirty="0"/>
              <a:t>,  angolo </a:t>
            </a:r>
            <a:r>
              <a:rPr lang="it-IT" sz="1200" dirty="0" smtClean="0"/>
              <a:t>cottura, camera </a:t>
            </a:r>
            <a:r>
              <a:rPr lang="it-IT" sz="1200" dirty="0"/>
              <a:t>letto con bagno </a:t>
            </a:r>
          </a:p>
          <a:p>
            <a:r>
              <a:rPr lang="it-IT" sz="1200" dirty="0">
                <a:solidFill>
                  <a:srgbClr val="000000"/>
                </a:solidFill>
              </a:rPr>
              <a:t>Balcone </a:t>
            </a:r>
            <a:r>
              <a:rPr lang="it-IT" sz="1200" dirty="0" smtClean="0">
                <a:solidFill>
                  <a:srgbClr val="000000"/>
                </a:solidFill>
              </a:rPr>
              <a:t>12 </a:t>
            </a:r>
            <a:r>
              <a:rPr lang="it-IT" sz="1200" dirty="0">
                <a:solidFill>
                  <a:srgbClr val="000000"/>
                </a:solidFill>
              </a:rPr>
              <a:t>mq </a:t>
            </a:r>
          </a:p>
          <a:p>
            <a:r>
              <a:rPr lang="it-IT" sz="1200" dirty="0" smtClean="0"/>
              <a:t>Canone mensile </a:t>
            </a:r>
            <a:r>
              <a:rPr lang="it-IT" sz="1200" b="1" dirty="0" smtClean="0"/>
              <a:t>650€ </a:t>
            </a:r>
          </a:p>
          <a:p>
            <a:r>
              <a:rPr lang="it-IT" sz="1200" dirty="0"/>
              <a:t>O</a:t>
            </a:r>
            <a:r>
              <a:rPr lang="it-IT" sz="1200" dirty="0" smtClean="0"/>
              <a:t>neri condominiali </a:t>
            </a:r>
            <a:r>
              <a:rPr lang="it-IT" sz="1200" b="1" dirty="0"/>
              <a:t>4</a:t>
            </a:r>
            <a:r>
              <a:rPr lang="it-IT" sz="1200" b="1" dirty="0" smtClean="0"/>
              <a:t>5€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5883954" y="3873818"/>
            <a:ext cx="1656184" cy="141577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sz="1400" b="1" dirty="0"/>
              <a:t>c</a:t>
            </a:r>
            <a:r>
              <a:rPr lang="it-IT" sz="1400" b="1" dirty="0" smtClean="0"/>
              <a:t>) BILOCALE 43 </a:t>
            </a:r>
            <a:r>
              <a:rPr lang="it-IT" sz="1400" b="1" dirty="0"/>
              <a:t>mq </a:t>
            </a:r>
          </a:p>
          <a:p>
            <a:r>
              <a:rPr lang="it-IT" sz="1200" dirty="0"/>
              <a:t>composto da </a:t>
            </a:r>
            <a:r>
              <a:rPr lang="it-IT" sz="1200" dirty="0" smtClean="0"/>
              <a:t>ingresso, salone</a:t>
            </a:r>
            <a:r>
              <a:rPr lang="it-IT" sz="1200" dirty="0"/>
              <a:t>, </a:t>
            </a:r>
            <a:r>
              <a:rPr lang="it-IT" sz="1200" dirty="0" smtClean="0"/>
              <a:t>angolo cottura, </a:t>
            </a:r>
            <a:r>
              <a:rPr lang="it-IT" sz="1200" dirty="0"/>
              <a:t>camera </a:t>
            </a:r>
            <a:r>
              <a:rPr lang="it-IT" sz="1200" dirty="0" smtClean="0"/>
              <a:t>letto, </a:t>
            </a:r>
            <a:r>
              <a:rPr lang="it-IT" sz="1200" dirty="0"/>
              <a:t>bagno   </a:t>
            </a:r>
          </a:p>
          <a:p>
            <a:r>
              <a:rPr lang="it-IT" sz="1200" dirty="0" smtClean="0"/>
              <a:t>Balcone 13 mq</a:t>
            </a:r>
          </a:p>
          <a:p>
            <a:r>
              <a:rPr lang="it-IT" sz="1200" dirty="0"/>
              <a:t>Canone mensile </a:t>
            </a:r>
            <a:r>
              <a:rPr lang="it-IT" sz="1200" b="1" dirty="0" smtClean="0"/>
              <a:t>660 </a:t>
            </a:r>
            <a:r>
              <a:rPr lang="it-IT" sz="1200" b="1" dirty="0"/>
              <a:t>€</a:t>
            </a:r>
          </a:p>
          <a:p>
            <a:r>
              <a:rPr lang="it-IT" sz="1200" dirty="0"/>
              <a:t>Oneri condominiali </a:t>
            </a:r>
            <a:r>
              <a:rPr lang="it-IT" sz="1200" b="1" dirty="0"/>
              <a:t>4</a:t>
            </a:r>
            <a:r>
              <a:rPr lang="it-IT" sz="1200" b="1" dirty="0" smtClean="0"/>
              <a:t>5€</a:t>
            </a:r>
            <a:endParaRPr lang="it-IT" sz="1200" b="1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836712"/>
            <a:ext cx="2318341" cy="2318341"/>
          </a:xfrm>
          <a:prstGeom prst="rect">
            <a:avLst/>
          </a:prstGeom>
          <a:ln w="9525">
            <a:solidFill>
              <a:srgbClr val="C00000"/>
            </a:solidFill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3" y="3227060"/>
            <a:ext cx="2312784" cy="312564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99" y="1087247"/>
            <a:ext cx="2651694" cy="2651694"/>
          </a:xfrm>
          <a:prstGeom prst="rect">
            <a:avLst/>
          </a:prstGeom>
          <a:ln w="952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1795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16200000">
            <a:off x="-3363769" y="3363771"/>
            <a:ext cx="6835045" cy="107502"/>
          </a:xfrm>
          <a:solidFill>
            <a:srgbClr val="0B578B"/>
          </a:solidFill>
        </p:spPr>
        <p:txBody>
          <a:bodyPr>
            <a:normAutofit fontScale="32500" lnSpcReduction="20000"/>
          </a:bodyPr>
          <a:lstStyle/>
          <a:p>
            <a:endParaRPr lang="it-IT" dirty="0"/>
          </a:p>
        </p:txBody>
      </p:sp>
      <p:cxnSp>
        <p:nvCxnSpPr>
          <p:cNvPr id="7" name="Connettore 1 6"/>
          <p:cNvCxnSpPr/>
          <p:nvPr/>
        </p:nvCxnSpPr>
        <p:spPr>
          <a:xfrm flipV="1">
            <a:off x="1283136" y="-3452979"/>
            <a:ext cx="5873325" cy="39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V="1">
            <a:off x="264565" y="6642900"/>
            <a:ext cx="8879435" cy="26460"/>
          </a:xfrm>
          <a:prstGeom prst="line">
            <a:avLst/>
          </a:prstGeom>
          <a:ln>
            <a:solidFill>
              <a:srgbClr val="0B57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611560" y="188640"/>
            <a:ext cx="8208912" cy="338554"/>
          </a:xfrm>
          <a:prstGeom prst="rect">
            <a:avLst/>
          </a:prstGeom>
          <a:solidFill>
            <a:srgbClr val="0B578B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solidFill>
                  <a:srgbClr val="FFFFFF"/>
                </a:solidFill>
                <a:latin typeface="Lucida Fax"/>
                <a:cs typeface="Lucida Fax"/>
              </a:rPr>
              <a:t>TIPOLOGIA APPARTAMENTI – casa vacanze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683568" y="692696"/>
            <a:ext cx="8064896" cy="0"/>
          </a:xfrm>
          <a:prstGeom prst="line">
            <a:avLst/>
          </a:prstGeom>
          <a:ln w="2857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2664296" cy="266429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55576" y="3429000"/>
            <a:ext cx="2664296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2060"/>
                </a:solidFill>
              </a:rPr>
              <a:t>GREEN </a:t>
            </a:r>
            <a:r>
              <a:rPr lang="it-IT" sz="1400" b="1" dirty="0" err="1" smtClean="0">
                <a:solidFill>
                  <a:srgbClr val="002060"/>
                </a:solidFill>
              </a:rPr>
              <a:t>apartment</a:t>
            </a:r>
            <a:endParaRPr lang="it-IT" sz="1400" b="1" dirty="0" smtClean="0">
              <a:solidFill>
                <a:srgbClr val="002060"/>
              </a:solidFill>
            </a:endParaRPr>
          </a:p>
          <a:p>
            <a:pPr algn="ctr"/>
            <a:r>
              <a:rPr lang="it-IT" sz="1050" u="sng" dirty="0">
                <a:hlinkClick r:id="rId3"/>
              </a:rPr>
              <a:t>https://book.cleanbnb.house/roma/fonte-laurentina-green-apartment</a:t>
            </a:r>
            <a:endParaRPr lang="it-IT" sz="1050" dirty="0"/>
          </a:p>
          <a:p>
            <a:pPr algn="l"/>
            <a:endParaRPr lang="it-IT" sz="16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764704"/>
            <a:ext cx="2664296" cy="2664296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3491880" y="3429000"/>
            <a:ext cx="2664296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2060"/>
                </a:solidFill>
              </a:rPr>
              <a:t>YELLOW </a:t>
            </a:r>
            <a:r>
              <a:rPr lang="it-IT" sz="1400" b="1" dirty="0" err="1" smtClean="0">
                <a:solidFill>
                  <a:srgbClr val="002060"/>
                </a:solidFill>
              </a:rPr>
              <a:t>apartment</a:t>
            </a:r>
            <a:endParaRPr lang="it-IT" sz="1400" b="1" dirty="0" smtClean="0">
              <a:solidFill>
                <a:srgbClr val="002060"/>
              </a:solidFill>
            </a:endParaRPr>
          </a:p>
          <a:p>
            <a:pPr algn="ctr"/>
            <a:r>
              <a:rPr lang="it-IT" sz="1050" u="sng" dirty="0">
                <a:hlinkClick r:id="rId5"/>
              </a:rPr>
              <a:t>https://</a:t>
            </a:r>
            <a:r>
              <a:rPr lang="it-IT" sz="1050" u="sng" dirty="0" smtClean="0">
                <a:hlinkClick r:id="rId5"/>
              </a:rPr>
              <a:t>book.cleanbnb.house/roma/fonte-laurentina-yellow-apartment</a:t>
            </a:r>
            <a:endParaRPr lang="it-IT" sz="1600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764704"/>
            <a:ext cx="2592288" cy="2664296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6012160" y="3429000"/>
            <a:ext cx="2664296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2060"/>
                </a:solidFill>
              </a:rPr>
              <a:t>GREY </a:t>
            </a:r>
            <a:r>
              <a:rPr lang="it-IT" sz="1400" b="1" dirty="0" err="1" smtClean="0">
                <a:solidFill>
                  <a:srgbClr val="002060"/>
                </a:solidFill>
              </a:rPr>
              <a:t>apartment</a:t>
            </a:r>
            <a:endParaRPr lang="it-IT" sz="1400" b="1" dirty="0" smtClean="0">
              <a:solidFill>
                <a:srgbClr val="002060"/>
              </a:solidFill>
            </a:endParaRPr>
          </a:p>
          <a:p>
            <a:pPr algn="ctr"/>
            <a:r>
              <a:rPr lang="it-IT" sz="1050" u="sng" dirty="0">
                <a:hlinkClick r:id="rId7"/>
              </a:rPr>
              <a:t>https://book.cleanbnb.house/roma/fonte-laurentina-grey-apartment</a:t>
            </a:r>
            <a:endParaRPr lang="it-IT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77072"/>
            <a:ext cx="2564904" cy="2564904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3275856" y="4437112"/>
            <a:ext cx="2376264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2060"/>
                </a:solidFill>
              </a:rPr>
              <a:t>RED </a:t>
            </a:r>
            <a:r>
              <a:rPr lang="it-IT" sz="1400" b="1" dirty="0" err="1" smtClean="0">
                <a:solidFill>
                  <a:srgbClr val="002060"/>
                </a:solidFill>
              </a:rPr>
              <a:t>apartment</a:t>
            </a:r>
            <a:endParaRPr lang="it-IT" sz="1400" b="1" dirty="0" smtClean="0">
              <a:solidFill>
                <a:srgbClr val="002060"/>
              </a:solidFill>
            </a:endParaRPr>
          </a:p>
          <a:p>
            <a:pPr algn="ctr"/>
            <a:r>
              <a:rPr lang="it-IT" sz="1050" u="sng" dirty="0">
                <a:hlinkClick r:id="rId9"/>
              </a:rPr>
              <a:t>https://book.cleanbnb.house/roma/fonte-laurentina-red-apartment</a:t>
            </a:r>
            <a:endParaRPr lang="it-IT" sz="1050" dirty="0"/>
          </a:p>
          <a:p>
            <a:pPr algn="l"/>
            <a:endParaRPr lang="it-IT" sz="1600" dirty="0"/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149080"/>
            <a:ext cx="1800200" cy="2459995"/>
          </a:xfrm>
          <a:prstGeom prst="rect">
            <a:avLst/>
          </a:prstGeom>
        </p:spPr>
      </p:pic>
      <p:sp>
        <p:nvSpPr>
          <p:cNvPr id="32" name="CasellaDiTesto 31"/>
          <p:cNvSpPr txBox="1"/>
          <p:nvPr/>
        </p:nvSpPr>
        <p:spPr>
          <a:xfrm>
            <a:off x="4283968" y="5733256"/>
            <a:ext cx="2376264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2060"/>
                </a:solidFill>
              </a:rPr>
              <a:t>BLU </a:t>
            </a:r>
            <a:r>
              <a:rPr lang="it-IT" sz="1400" b="1" dirty="0" err="1" smtClean="0">
                <a:solidFill>
                  <a:srgbClr val="002060"/>
                </a:solidFill>
              </a:rPr>
              <a:t>apartment</a:t>
            </a:r>
            <a:endParaRPr lang="it-IT" sz="1400" b="1" dirty="0" smtClean="0">
              <a:solidFill>
                <a:srgbClr val="002060"/>
              </a:solidFill>
            </a:endParaRPr>
          </a:p>
          <a:p>
            <a:pPr algn="ctr"/>
            <a:r>
              <a:rPr lang="it-IT" sz="1050" u="sng" dirty="0">
                <a:hlinkClick r:id="rId11"/>
              </a:rPr>
              <a:t>https://book.cleanbnb.house/roma/fonte-laurentina-blu-apartment</a:t>
            </a:r>
            <a:endParaRPr lang="it-IT" sz="1050" dirty="0"/>
          </a:p>
          <a:p>
            <a:pPr algn="l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1354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/>
          <p:cNvCxnSpPr/>
          <p:nvPr/>
        </p:nvCxnSpPr>
        <p:spPr>
          <a:xfrm flipV="1">
            <a:off x="1283136" y="-3452979"/>
            <a:ext cx="5873325" cy="39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fram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62555"/>
            <a:ext cx="3383016" cy="1678407"/>
          </a:xfrm>
          <a:prstGeom prst="rect">
            <a:avLst/>
          </a:prstGeom>
          <a:ln>
            <a:solidFill>
              <a:srgbClr val="1F497D"/>
            </a:solidFill>
          </a:ln>
        </p:spPr>
      </p:pic>
      <p:grpSp>
        <p:nvGrpSpPr>
          <p:cNvPr id="13" name="Gruppo 12"/>
          <p:cNvGrpSpPr/>
          <p:nvPr/>
        </p:nvGrpSpPr>
        <p:grpSpPr>
          <a:xfrm>
            <a:off x="133537" y="692696"/>
            <a:ext cx="8773145" cy="5953365"/>
            <a:chOff x="133537" y="805408"/>
            <a:chExt cx="8773145" cy="5953365"/>
          </a:xfrm>
        </p:grpSpPr>
        <p:pic>
          <p:nvPicPr>
            <p:cNvPr id="4" name="Immagine 3" descr="blu_001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423" y="830590"/>
              <a:ext cx="4552259" cy="2104027"/>
            </a:xfrm>
            <a:prstGeom prst="rect">
              <a:avLst/>
            </a:prstGeom>
            <a:ln>
              <a:solidFill>
                <a:srgbClr val="1F497D"/>
              </a:solidFill>
            </a:ln>
          </p:spPr>
        </p:pic>
        <p:pic>
          <p:nvPicPr>
            <p:cNvPr id="9" name="Immagine 8" descr="grigio_017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37" y="4989698"/>
              <a:ext cx="3868314" cy="1769075"/>
            </a:xfrm>
            <a:prstGeom prst="rect">
              <a:avLst/>
            </a:prstGeom>
            <a:ln>
              <a:solidFill>
                <a:srgbClr val="1F497D"/>
              </a:solidFill>
            </a:ln>
          </p:spPr>
        </p:pic>
        <p:sp>
          <p:nvSpPr>
            <p:cNvPr id="11" name="Rettangolo 10"/>
            <p:cNvSpPr/>
            <p:nvPr/>
          </p:nvSpPr>
          <p:spPr>
            <a:xfrm>
              <a:off x="4354422" y="805408"/>
              <a:ext cx="113395" cy="21292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6" name="Immagine 15" descr="blu_002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8479" y="3175266"/>
              <a:ext cx="3248203" cy="1678407"/>
            </a:xfrm>
            <a:prstGeom prst="rect">
              <a:avLst/>
            </a:prstGeom>
            <a:ln>
              <a:solidFill>
                <a:srgbClr val="1F497D"/>
              </a:solidFill>
            </a:ln>
          </p:spPr>
        </p:pic>
        <p:pic>
          <p:nvPicPr>
            <p:cNvPr id="17" name="Immagine 16" descr="136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1348" y="3175267"/>
              <a:ext cx="2366508" cy="1678406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800000"/>
              </a:solidFill>
            </a:ln>
          </p:spPr>
        </p:pic>
        <p:pic>
          <p:nvPicPr>
            <p:cNvPr id="6" name="Immagine 5" descr="Schermata 2020-10-19 alle 14.22.12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4989698"/>
              <a:ext cx="5198778" cy="176907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8" name="Rettangolo 7"/>
            <p:cNvSpPr/>
            <p:nvPr/>
          </p:nvSpPr>
          <p:spPr>
            <a:xfrm>
              <a:off x="5465706" y="3175266"/>
              <a:ext cx="272150" cy="16784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3" name="Rettangolo 2"/>
          <p:cNvSpPr/>
          <p:nvPr/>
        </p:nvSpPr>
        <p:spPr>
          <a:xfrm>
            <a:off x="107504" y="188640"/>
            <a:ext cx="8856984" cy="369332"/>
          </a:xfrm>
          <a:prstGeom prst="rect">
            <a:avLst/>
          </a:prstGeom>
          <a:solidFill>
            <a:srgbClr val="0B578B"/>
          </a:solidFill>
        </p:spPr>
        <p:txBody>
          <a:bodyPr wrap="square">
            <a:spAutoFit/>
          </a:bodyPr>
          <a:lstStyle/>
          <a:p>
            <a:r>
              <a:rPr lang="it-IT" b="1" i="1" dirty="0">
                <a:solidFill>
                  <a:srgbClr val="FFFFFF"/>
                </a:solidFill>
                <a:latin typeface="Lucida Fax"/>
                <a:cs typeface="Lucida Fax"/>
              </a:rPr>
              <a:t>FOTOGALLERY</a:t>
            </a:r>
          </a:p>
        </p:txBody>
      </p:sp>
      <p:pic>
        <p:nvPicPr>
          <p:cNvPr id="15" name="Immagine 14" descr="Schermata 2020-10-22 alle 17.17.22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"/>
          <a:stretch/>
        </p:blipFill>
        <p:spPr>
          <a:xfrm>
            <a:off x="107504" y="717877"/>
            <a:ext cx="4870597" cy="2104028"/>
          </a:xfrm>
          <a:prstGeom prst="rect">
            <a:avLst/>
          </a:prstGeom>
          <a:ln>
            <a:solidFill>
              <a:srgbClr val="1F497D"/>
            </a:solidFill>
          </a:ln>
        </p:spPr>
      </p:pic>
      <p:cxnSp>
        <p:nvCxnSpPr>
          <p:cNvPr id="12" name="Connettore 1 11"/>
          <p:cNvCxnSpPr/>
          <p:nvPr/>
        </p:nvCxnSpPr>
        <p:spPr>
          <a:xfrm>
            <a:off x="107504" y="6813376"/>
            <a:ext cx="8784976" cy="0"/>
          </a:xfrm>
          <a:prstGeom prst="line">
            <a:avLst/>
          </a:prstGeom>
          <a:ln w="38100" cmpd="sng">
            <a:solidFill>
              <a:schemeClr val="tx2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7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16200000">
            <a:off x="-3363769" y="3363771"/>
            <a:ext cx="6835046" cy="107502"/>
          </a:xfrm>
          <a:solidFill>
            <a:srgbClr val="0B578B"/>
          </a:solidFill>
        </p:spPr>
        <p:txBody>
          <a:bodyPr>
            <a:normAutofit fontScale="32500" lnSpcReduction="20000"/>
          </a:bodyPr>
          <a:lstStyle/>
          <a:p>
            <a:endParaRPr lang="it-IT" dirty="0"/>
          </a:p>
        </p:txBody>
      </p:sp>
      <p:cxnSp>
        <p:nvCxnSpPr>
          <p:cNvPr id="7" name="Connettore 1 6"/>
          <p:cNvCxnSpPr/>
          <p:nvPr/>
        </p:nvCxnSpPr>
        <p:spPr>
          <a:xfrm flipV="1">
            <a:off x="1283136" y="-3452979"/>
            <a:ext cx="5873325" cy="39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V="1">
            <a:off x="236500" y="6460871"/>
            <a:ext cx="8879435" cy="26460"/>
          </a:xfrm>
          <a:prstGeom prst="line">
            <a:avLst/>
          </a:prstGeom>
          <a:ln>
            <a:solidFill>
              <a:srgbClr val="0B57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568310" y="163063"/>
            <a:ext cx="8007380" cy="33855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solidFill>
                  <a:schemeClr val="bg1"/>
                </a:solidFill>
                <a:latin typeface="Lucida Fax"/>
                <a:cs typeface="Lucida Fax"/>
              </a:rPr>
              <a:t>FONTE LAURENTINA:  LOCATION, TRASPORTI e MOBILITA’</a:t>
            </a:r>
          </a:p>
        </p:txBody>
      </p:sp>
      <p:sp>
        <p:nvSpPr>
          <p:cNvPr id="6" name="Rettangolo 5"/>
          <p:cNvSpPr/>
          <p:nvPr/>
        </p:nvSpPr>
        <p:spPr>
          <a:xfrm>
            <a:off x="611560" y="4365104"/>
            <a:ext cx="8352928" cy="167860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01717" lvl="0" indent="-201717" algn="just" defTabSz="899010">
              <a:lnSpc>
                <a:spcPts val="1235"/>
              </a:lnSpc>
              <a:spcAft>
                <a:spcPts val="300"/>
              </a:spcAft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it-IT" sz="1400" dirty="0" smtClean="0">
                <a:solidFill>
                  <a:srgbClr val="000000"/>
                </a:solidFill>
              </a:rPr>
              <a:t>Il quartiere è situato in posizione strategica:  </a:t>
            </a:r>
          </a:p>
          <a:p>
            <a:pPr lvl="0" defTabSz="899010">
              <a:lnSpc>
                <a:spcPts val="1235"/>
              </a:lnSpc>
              <a:spcAft>
                <a:spcPts val="300"/>
              </a:spcAft>
              <a:buClr>
                <a:srgbClr val="003366"/>
              </a:buClr>
            </a:pPr>
            <a:r>
              <a:rPr lang="it-IT" sz="1400" dirty="0" smtClean="0">
                <a:solidFill>
                  <a:srgbClr val="000000"/>
                </a:solidFill>
              </a:rPr>
              <a:t>-  </a:t>
            </a:r>
            <a:r>
              <a:rPr lang="it-IT" sz="1400" dirty="0">
                <a:solidFill>
                  <a:srgbClr val="000000"/>
                </a:solidFill>
              </a:rPr>
              <a:t>grazie al corridoio di trasporto pubblico di </a:t>
            </a:r>
            <a:r>
              <a:rPr lang="it-IT" sz="1400" dirty="0" smtClean="0">
                <a:solidFill>
                  <a:srgbClr val="000000"/>
                </a:solidFill>
              </a:rPr>
              <a:t>collegamento con </a:t>
            </a:r>
            <a:r>
              <a:rPr lang="it-IT" sz="1400" b="1" dirty="0" smtClean="0">
                <a:solidFill>
                  <a:srgbClr val="000000"/>
                </a:solidFill>
              </a:rPr>
              <a:t>la METRO B </a:t>
            </a:r>
            <a:r>
              <a:rPr lang="it-IT" sz="1400" dirty="0" smtClean="0">
                <a:solidFill>
                  <a:srgbClr val="000000"/>
                </a:solidFill>
              </a:rPr>
              <a:t>si possono raggiungere in breve tempo tutte le aree della città e le stazioni ferroviarie </a:t>
            </a:r>
            <a:r>
              <a:rPr lang="it-IT" sz="1400" b="1" dirty="0" smtClean="0">
                <a:solidFill>
                  <a:srgbClr val="000000"/>
                </a:solidFill>
              </a:rPr>
              <a:t>di Roma Termini e Roma Tiburtina</a:t>
            </a:r>
            <a:endParaRPr lang="it-IT" sz="1400" dirty="0" smtClean="0">
              <a:solidFill>
                <a:srgbClr val="000000"/>
              </a:solidFill>
            </a:endParaRPr>
          </a:p>
          <a:p>
            <a:pPr lvl="0" algn="just" defTabSz="899010">
              <a:lnSpc>
                <a:spcPts val="1235"/>
              </a:lnSpc>
              <a:spcAft>
                <a:spcPts val="300"/>
              </a:spcAft>
              <a:buClr>
                <a:srgbClr val="003366"/>
              </a:buClr>
            </a:pPr>
            <a:endParaRPr lang="it-IT" sz="1400" dirty="0">
              <a:solidFill>
                <a:srgbClr val="000000"/>
              </a:solidFill>
            </a:endParaRPr>
          </a:p>
          <a:p>
            <a:pPr lvl="0" defTabSz="899010">
              <a:lnSpc>
                <a:spcPts val="1235"/>
              </a:lnSpc>
              <a:spcAft>
                <a:spcPts val="300"/>
              </a:spcAft>
              <a:buClr>
                <a:srgbClr val="003366"/>
              </a:buClr>
            </a:pPr>
            <a:r>
              <a:rPr lang="it-IT" sz="1400" dirty="0" smtClean="0">
                <a:solidFill>
                  <a:srgbClr val="000000"/>
                </a:solidFill>
              </a:rPr>
              <a:t>- la vicinanza dall’uscita 25 del G.R.A. (1,4 km) consente di arrivare rapidamente agli snodi autostradali più importanti della città di Roma, tra i quali la </a:t>
            </a:r>
            <a:r>
              <a:rPr lang="it-IT" sz="1400" b="1" dirty="0" smtClean="0">
                <a:solidFill>
                  <a:srgbClr val="000000"/>
                </a:solidFill>
              </a:rPr>
              <a:t>A24</a:t>
            </a:r>
            <a:r>
              <a:rPr lang="it-IT" sz="1400" dirty="0" smtClean="0">
                <a:solidFill>
                  <a:srgbClr val="000000"/>
                </a:solidFill>
              </a:rPr>
              <a:t> (Autostrada Roma-Teramo) e la </a:t>
            </a:r>
            <a:r>
              <a:rPr lang="it-IT" sz="1400" b="1" dirty="0" smtClean="0">
                <a:solidFill>
                  <a:srgbClr val="000000"/>
                </a:solidFill>
              </a:rPr>
              <a:t>A1 </a:t>
            </a:r>
            <a:r>
              <a:rPr lang="it-IT" sz="1400" dirty="0" smtClean="0">
                <a:solidFill>
                  <a:srgbClr val="000000"/>
                </a:solidFill>
              </a:rPr>
              <a:t>(Autostrada Roma-Firenze e Roma-Napoli)</a:t>
            </a:r>
          </a:p>
          <a:p>
            <a:pPr lvl="0" algn="just" defTabSz="899010">
              <a:lnSpc>
                <a:spcPts val="1235"/>
              </a:lnSpc>
              <a:spcAft>
                <a:spcPts val="300"/>
              </a:spcAft>
              <a:buClr>
                <a:srgbClr val="003366"/>
              </a:buClr>
            </a:pPr>
            <a:endParaRPr lang="it-IT" sz="1400" dirty="0" smtClean="0">
              <a:solidFill>
                <a:srgbClr val="000000"/>
              </a:solidFill>
            </a:endParaRPr>
          </a:p>
          <a:p>
            <a:pPr lvl="0" algn="just" defTabSz="899010">
              <a:lnSpc>
                <a:spcPts val="1235"/>
              </a:lnSpc>
              <a:spcAft>
                <a:spcPts val="300"/>
              </a:spcAft>
              <a:buClr>
                <a:srgbClr val="003366"/>
              </a:buClr>
            </a:pPr>
            <a:r>
              <a:rPr lang="it-IT" sz="1400" dirty="0" smtClean="0">
                <a:solidFill>
                  <a:srgbClr val="000000"/>
                </a:solidFill>
              </a:rPr>
              <a:t> - i due AEROPORTI cittadini, </a:t>
            </a:r>
            <a:r>
              <a:rPr lang="it-IT" sz="1400" b="1" dirty="0" smtClean="0">
                <a:solidFill>
                  <a:srgbClr val="000000"/>
                </a:solidFill>
              </a:rPr>
              <a:t>Fiumicino e Ciampino</a:t>
            </a:r>
            <a:r>
              <a:rPr lang="it-IT" sz="1400" dirty="0" smtClean="0">
                <a:solidFill>
                  <a:srgbClr val="000000"/>
                </a:solidFill>
              </a:rPr>
              <a:t>, distano 15 minuti di auto</a:t>
            </a:r>
          </a:p>
        </p:txBody>
      </p:sp>
      <p:pic>
        <p:nvPicPr>
          <p:cNvPr id="12" name="Immagine 11" descr="Schermata 2020-06-16 alle 16.12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764704"/>
            <a:ext cx="5162755" cy="3384376"/>
          </a:xfrm>
          <a:prstGeom prst="rect">
            <a:avLst/>
          </a:prstGeom>
          <a:ln>
            <a:solidFill>
              <a:srgbClr val="0B578B"/>
            </a:solidFill>
          </a:ln>
        </p:spPr>
      </p:pic>
      <p:sp>
        <p:nvSpPr>
          <p:cNvPr id="16" name="CasellaDiTesto 15"/>
          <p:cNvSpPr txBox="1"/>
          <p:nvPr/>
        </p:nvSpPr>
        <p:spPr>
          <a:xfrm>
            <a:off x="6084168" y="836712"/>
            <a:ext cx="2592288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it-IT" sz="1400" dirty="0" smtClean="0"/>
              <a:t>Gli appartamenti sono ubicati a </a:t>
            </a:r>
            <a:r>
              <a:rPr lang="it-IT" sz="1400" b="1" dirty="0" smtClean="0"/>
              <a:t>FONTE LAURENTINA </a:t>
            </a:r>
            <a:r>
              <a:rPr lang="it-IT" sz="1400" dirty="0" smtClean="0"/>
              <a:t>e  </a:t>
            </a:r>
            <a:r>
              <a:rPr lang="it-IT" sz="1400" u="sng" dirty="0" smtClean="0"/>
              <a:t>distano  </a:t>
            </a:r>
            <a:r>
              <a:rPr lang="it-IT" sz="1400" b="1" u="sng" dirty="0" smtClean="0"/>
              <a:t>3,5 km, 5 minuti auto</a:t>
            </a:r>
            <a:r>
              <a:rPr lang="it-IT" sz="1400" b="1" dirty="0" smtClean="0"/>
              <a:t>, dal CAMPUS BIO MEDICO </a:t>
            </a:r>
            <a:r>
              <a:rPr lang="it-IT" sz="1400" dirty="0" smtClean="0"/>
              <a:t>che potrà essere raggiunto con</a:t>
            </a:r>
            <a:r>
              <a:rPr lang="it-IT" sz="1600" dirty="0" smtClean="0"/>
              <a:t>:</a:t>
            </a:r>
            <a:endParaRPr lang="it-IT" sz="1600" dirty="0"/>
          </a:p>
        </p:txBody>
      </p:sp>
      <p:grpSp>
        <p:nvGrpSpPr>
          <p:cNvPr id="18" name="Gruppo 17"/>
          <p:cNvGrpSpPr/>
          <p:nvPr/>
        </p:nvGrpSpPr>
        <p:grpSpPr>
          <a:xfrm>
            <a:off x="6156088" y="2160971"/>
            <a:ext cx="720000" cy="720000"/>
            <a:chOff x="6496929" y="5529416"/>
            <a:chExt cx="659532" cy="536493"/>
          </a:xfrm>
        </p:grpSpPr>
        <p:sp>
          <p:nvSpPr>
            <p:cNvPr id="19" name="Ovale 18"/>
            <p:cNvSpPr/>
            <p:nvPr/>
          </p:nvSpPr>
          <p:spPr>
            <a:xfrm>
              <a:off x="6496929" y="5529416"/>
              <a:ext cx="659532" cy="536493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0" name="Immagine 19" descr="Schermata 2019-12-11 alle 17.39.0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3727" y="5675952"/>
              <a:ext cx="407424" cy="289615"/>
            </a:xfrm>
            <a:prstGeom prst="rect">
              <a:avLst/>
            </a:prstGeom>
          </p:spPr>
        </p:pic>
      </p:grpSp>
      <p:sp>
        <p:nvSpPr>
          <p:cNvPr id="17" name="Rettangolo 16"/>
          <p:cNvSpPr/>
          <p:nvPr/>
        </p:nvSpPr>
        <p:spPr>
          <a:xfrm>
            <a:off x="7092280" y="2204864"/>
            <a:ext cx="1925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8000"/>
                </a:solidFill>
              </a:rPr>
              <a:t>SERVIZIO NAVETTA </a:t>
            </a:r>
          </a:p>
          <a:p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1/2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 mattino</a:t>
            </a:r>
          </a:p>
          <a:p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1/2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 sera</a:t>
            </a:r>
          </a:p>
        </p:txBody>
      </p:sp>
      <p:pic>
        <p:nvPicPr>
          <p:cNvPr id="21" name="Immagine 20" descr="Schermata 2020-06-16 alle 16.21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38" y="3382640"/>
            <a:ext cx="647700" cy="406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Rettangolo 21"/>
          <p:cNvSpPr/>
          <p:nvPr/>
        </p:nvSpPr>
        <p:spPr>
          <a:xfrm>
            <a:off x="7200292" y="3337828"/>
            <a:ext cx="1709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008000"/>
                </a:solidFill>
              </a:rPr>
              <a:t>AUTOBUS LINEA </a:t>
            </a:r>
            <a:endParaRPr lang="it-IT" sz="1400" b="1" dirty="0">
              <a:solidFill>
                <a:srgbClr val="008000"/>
              </a:solidFill>
            </a:endParaRPr>
          </a:p>
          <a:p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n. 72</a:t>
            </a:r>
            <a:endParaRPr lang="it-IT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2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16200000">
            <a:off x="-3363769" y="3363771"/>
            <a:ext cx="6835045" cy="107501"/>
          </a:xfrm>
          <a:solidFill>
            <a:srgbClr val="0B578B"/>
          </a:solidFill>
        </p:spPr>
        <p:txBody>
          <a:bodyPr>
            <a:normAutofit fontScale="32500" lnSpcReduction="20000"/>
          </a:bodyPr>
          <a:lstStyle/>
          <a:p>
            <a:endParaRPr lang="it-IT" dirty="0"/>
          </a:p>
        </p:txBody>
      </p:sp>
      <p:cxnSp>
        <p:nvCxnSpPr>
          <p:cNvPr id="7" name="Connettore 1 6"/>
          <p:cNvCxnSpPr/>
          <p:nvPr/>
        </p:nvCxnSpPr>
        <p:spPr>
          <a:xfrm flipV="1">
            <a:off x="1283136" y="-3452979"/>
            <a:ext cx="5873325" cy="39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V="1">
            <a:off x="236500" y="6460871"/>
            <a:ext cx="8879435" cy="264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568310" y="163063"/>
            <a:ext cx="8007380" cy="338554"/>
          </a:xfrm>
          <a:prstGeom prst="rect">
            <a:avLst/>
          </a:prstGeom>
          <a:solidFill>
            <a:srgbClr val="0B578B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solidFill>
                  <a:schemeClr val="bg1"/>
                </a:solidFill>
                <a:latin typeface="Lucida Fax"/>
                <a:cs typeface="Lucida Fax"/>
              </a:rPr>
              <a:t>FONTE LAURENTINA: </a:t>
            </a:r>
            <a:r>
              <a:rPr lang="it-IT" sz="1600" b="1" i="1" dirty="0">
                <a:solidFill>
                  <a:schemeClr val="bg1"/>
                </a:solidFill>
                <a:latin typeface="Lucida Fax"/>
                <a:cs typeface="Lucida Fax"/>
              </a:rPr>
              <a:t>ESERCIZI COMMERCIALI</a:t>
            </a:r>
            <a:endParaRPr lang="it-IT" sz="1600" b="1" i="1" dirty="0" smtClean="0">
              <a:solidFill>
                <a:schemeClr val="bg1"/>
              </a:solidFill>
              <a:latin typeface="Lucida Fax"/>
              <a:cs typeface="Lucida Fax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403648" y="1268760"/>
            <a:ext cx="2664296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99010">
              <a:lnSpc>
                <a:spcPct val="150000"/>
              </a:lnSpc>
              <a:spcAft>
                <a:spcPts val="300"/>
              </a:spcAft>
              <a:buClr>
                <a:srgbClr val="003366"/>
              </a:buClr>
            </a:pPr>
            <a:r>
              <a:rPr lang="it-IT" sz="1200" dirty="0">
                <a:solidFill>
                  <a:srgbClr val="000000"/>
                </a:solidFill>
              </a:rPr>
              <a:t>1 Supermercato</a:t>
            </a:r>
          </a:p>
          <a:p>
            <a:pPr algn="r" defTabSz="899010">
              <a:lnSpc>
                <a:spcPct val="150000"/>
              </a:lnSpc>
              <a:spcAft>
                <a:spcPts val="300"/>
              </a:spcAft>
              <a:buClr>
                <a:srgbClr val="003366"/>
              </a:buClr>
            </a:pPr>
            <a:r>
              <a:rPr lang="it-IT" sz="1200" dirty="0">
                <a:solidFill>
                  <a:srgbClr val="000000"/>
                </a:solidFill>
              </a:rPr>
              <a:t>10 BAR</a:t>
            </a:r>
          </a:p>
          <a:p>
            <a:pPr algn="r" defTabSz="899010">
              <a:lnSpc>
                <a:spcPct val="150000"/>
              </a:lnSpc>
              <a:spcAft>
                <a:spcPts val="300"/>
              </a:spcAft>
              <a:buClr>
                <a:srgbClr val="003366"/>
              </a:buClr>
            </a:pPr>
            <a:r>
              <a:rPr lang="it-IT" sz="1200" dirty="0">
                <a:solidFill>
                  <a:srgbClr val="000000"/>
                </a:solidFill>
              </a:rPr>
              <a:t>4 Ristoranti/pizzerie/trattorie</a:t>
            </a:r>
          </a:p>
          <a:p>
            <a:pPr algn="r" defTabSz="899010">
              <a:lnSpc>
                <a:spcPct val="150000"/>
              </a:lnSpc>
              <a:spcAft>
                <a:spcPts val="300"/>
              </a:spcAft>
              <a:buClr>
                <a:srgbClr val="003366"/>
              </a:buClr>
            </a:pPr>
            <a:r>
              <a:rPr lang="it-IT" sz="1200" dirty="0">
                <a:solidFill>
                  <a:srgbClr val="000000"/>
                </a:solidFill>
              </a:rPr>
              <a:t>2 Pizzerie a taglio</a:t>
            </a:r>
          </a:p>
          <a:p>
            <a:pPr algn="r" defTabSz="899010">
              <a:lnSpc>
                <a:spcPct val="150000"/>
              </a:lnSpc>
              <a:spcAft>
                <a:spcPts val="300"/>
              </a:spcAft>
              <a:buClr>
                <a:srgbClr val="003366"/>
              </a:buClr>
            </a:pPr>
            <a:r>
              <a:rPr lang="it-IT" sz="1200" dirty="0">
                <a:solidFill>
                  <a:srgbClr val="000000"/>
                </a:solidFill>
              </a:rPr>
              <a:t>2 Pasta fresca</a:t>
            </a:r>
          </a:p>
          <a:p>
            <a:pPr algn="r" defTabSz="899010">
              <a:lnSpc>
                <a:spcPct val="150000"/>
              </a:lnSpc>
              <a:spcAft>
                <a:spcPts val="300"/>
              </a:spcAft>
              <a:buClr>
                <a:srgbClr val="003366"/>
              </a:buClr>
            </a:pPr>
            <a:r>
              <a:rPr lang="it-IT" sz="1200" dirty="0">
                <a:solidFill>
                  <a:srgbClr val="000000"/>
                </a:solidFill>
              </a:rPr>
              <a:t>2 Frutta e verdura</a:t>
            </a:r>
          </a:p>
          <a:p>
            <a:pPr algn="r" defTabSz="899010">
              <a:lnSpc>
                <a:spcPct val="150000"/>
              </a:lnSpc>
              <a:spcAft>
                <a:spcPts val="300"/>
              </a:spcAft>
              <a:buClr>
                <a:srgbClr val="003366"/>
              </a:buClr>
            </a:pPr>
            <a:r>
              <a:rPr lang="it-IT" sz="1200" dirty="0">
                <a:solidFill>
                  <a:srgbClr val="000000"/>
                </a:solidFill>
              </a:rPr>
              <a:t>1 Forno – Tavola calda</a:t>
            </a:r>
          </a:p>
          <a:p>
            <a:pPr algn="r" defTabSz="899010">
              <a:lnSpc>
                <a:spcPct val="150000"/>
              </a:lnSpc>
              <a:spcAft>
                <a:spcPts val="300"/>
              </a:spcAft>
              <a:buClr>
                <a:srgbClr val="003366"/>
              </a:buClr>
            </a:pPr>
            <a:r>
              <a:rPr lang="it-IT" sz="1200" dirty="0">
                <a:solidFill>
                  <a:srgbClr val="000000"/>
                </a:solidFill>
              </a:rPr>
              <a:t>1 Macelleria</a:t>
            </a:r>
          </a:p>
          <a:p>
            <a:pPr algn="r" defTabSz="899010">
              <a:lnSpc>
                <a:spcPct val="150000"/>
              </a:lnSpc>
              <a:spcAft>
                <a:spcPts val="300"/>
              </a:spcAft>
              <a:buClr>
                <a:srgbClr val="003366"/>
              </a:buClr>
            </a:pPr>
            <a:r>
              <a:rPr lang="it-IT" sz="1200" dirty="0">
                <a:solidFill>
                  <a:srgbClr val="000000"/>
                </a:solidFill>
              </a:rPr>
              <a:t>1 Gelateria</a:t>
            </a:r>
          </a:p>
          <a:p>
            <a:pPr algn="r" defTabSz="899010">
              <a:lnSpc>
                <a:spcPct val="150000"/>
              </a:lnSpc>
              <a:spcAft>
                <a:spcPts val="300"/>
              </a:spcAft>
              <a:buClr>
                <a:srgbClr val="003366"/>
              </a:buClr>
            </a:pPr>
            <a:r>
              <a:rPr lang="it-IT" sz="1200" dirty="0">
                <a:solidFill>
                  <a:srgbClr val="000000"/>
                </a:solidFill>
              </a:rPr>
              <a:t>1 Tabacchi</a:t>
            </a:r>
          </a:p>
          <a:p>
            <a:pPr algn="r" defTabSz="899010">
              <a:lnSpc>
                <a:spcPct val="150000"/>
              </a:lnSpc>
              <a:spcAft>
                <a:spcPts val="300"/>
              </a:spcAft>
              <a:buClr>
                <a:srgbClr val="003366"/>
              </a:buClr>
            </a:pPr>
            <a:r>
              <a:rPr lang="it-IT" sz="1200" dirty="0">
                <a:solidFill>
                  <a:srgbClr val="000000"/>
                </a:solidFill>
              </a:rPr>
              <a:t>1 Edicola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4860032" y="1268760"/>
            <a:ext cx="2548413" cy="35086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it-IT" sz="1200" dirty="0">
                <a:cs typeface="Calibri" panose="020F0502020204030204" pitchFamily="34" charset="0"/>
              </a:rPr>
              <a:t>1 Leroy Merlin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it-IT" sz="1200" dirty="0">
                <a:cs typeface="Calibri" panose="020F0502020204030204" pitchFamily="34" charset="0"/>
              </a:rPr>
              <a:t>1 Tintoria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it-IT" sz="1200" dirty="0">
                <a:cs typeface="Calibri" panose="020F0502020204030204" pitchFamily="34" charset="0"/>
              </a:rPr>
              <a:t>2 Casalinghi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it-IT" sz="1200" dirty="0">
                <a:cs typeface="Calibri" panose="020F0502020204030204" pitchFamily="34" charset="0"/>
              </a:rPr>
              <a:t>5 Parrucchieri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it-IT" sz="1200" dirty="0">
                <a:cs typeface="Calibri" panose="020F0502020204030204" pitchFamily="34" charset="0"/>
              </a:rPr>
              <a:t>2 </a:t>
            </a:r>
            <a:r>
              <a:rPr lang="it-IT" sz="1200" dirty="0" smtClean="0">
                <a:cs typeface="Calibri" panose="020F0502020204030204" pitchFamily="34" charset="0"/>
              </a:rPr>
              <a:t>Centri estetici</a:t>
            </a:r>
            <a:endParaRPr lang="it-IT" sz="12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it-IT" sz="1200" dirty="0">
                <a:cs typeface="Calibri" panose="020F0502020204030204" pitchFamily="34" charset="0"/>
              </a:rPr>
              <a:t>1 Erboristeria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it-IT" sz="1200" dirty="0">
                <a:cs typeface="Calibri" panose="020F0502020204030204" pitchFamily="34" charset="0"/>
              </a:rPr>
              <a:t>1 Farmacia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it-IT" sz="1200" dirty="0">
                <a:cs typeface="Calibri" panose="020F0502020204030204" pitchFamily="34" charset="0"/>
              </a:rPr>
              <a:t>4 Studi medici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it-IT" sz="1200" dirty="0">
                <a:cs typeface="Calibri" panose="020F0502020204030204" pitchFamily="34" charset="0"/>
              </a:rPr>
              <a:t>2 Studi dentistici 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it-IT" sz="1200" dirty="0">
                <a:cs typeface="Calibri" panose="020F0502020204030204" pitchFamily="34" charset="0"/>
              </a:rPr>
              <a:t>1 Centro fisioterapico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it-IT" sz="1200" dirty="0">
                <a:cs typeface="Calibri" panose="020F0502020204030204" pitchFamily="34" charset="0"/>
              </a:rPr>
              <a:t>1 Sala macchinari ginnici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4463988" y="1306939"/>
            <a:ext cx="36004" cy="3418205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 bwMode="gray">
          <a:xfrm>
            <a:off x="1331640" y="836712"/>
            <a:ext cx="6408712" cy="4464496"/>
          </a:xfrm>
          <a:prstGeom prst="rect">
            <a:avLst/>
          </a:prstGeom>
          <a:noFill/>
          <a:ln w="25400" cap="flat" cmpd="sng" algn="ctr">
            <a:solidFill>
              <a:srgbClr val="0B578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6800" rtlCol="0" anchor="t" anchorCtr="0"/>
          <a:lstStyle/>
          <a:p>
            <a:pPr algn="l"/>
            <a:endParaRPr lang="it-IT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IDON" val="No"/>
</p:tagLst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itch">
  <a:themeElements>
    <a:clrScheme name="Custom 24">
      <a:dk1>
        <a:srgbClr val="000000"/>
      </a:dk1>
      <a:lt1>
        <a:srgbClr val="FFFFFF"/>
      </a:lt1>
      <a:dk2>
        <a:srgbClr val="3DA7EF"/>
      </a:dk2>
      <a:lt2>
        <a:srgbClr val="C8C1BC"/>
      </a:lt2>
      <a:accent1>
        <a:srgbClr val="003366"/>
      </a:accent1>
      <a:accent2>
        <a:srgbClr val="716861"/>
      </a:accent2>
      <a:accent3>
        <a:srgbClr val="FFFFFF"/>
      </a:accent3>
      <a:accent4>
        <a:srgbClr val="000000"/>
      </a:accent4>
      <a:accent5>
        <a:srgbClr val="ACB5C4"/>
      </a:accent5>
      <a:accent6>
        <a:srgbClr val="837972"/>
      </a:accent6>
      <a:hlink>
        <a:srgbClr val="9D0E2D"/>
      </a:hlink>
      <a:folHlink>
        <a:srgbClr val="6CCBED"/>
      </a:folHlink>
    </a:clrScheme>
    <a:fontScheme name="2013-03-11">
      <a:majorFont>
        <a:latin typeface="Credit Suisse Type Roman"/>
        <a:ea typeface=""/>
        <a:cs typeface=""/>
      </a:majorFont>
      <a:minorFont>
        <a:latin typeface="Credit Suisse Type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E3DFDB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lIns="91440" tIns="46800" rtlCol="0" anchor="t" anchorCtr="0"/>
      <a:lstStyle>
        <a:defPPr algn="l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12566</TotalTime>
  <Words>784</Words>
  <Application>Microsoft Office PowerPoint</Application>
  <PresentationFormat>Presentazione su schermo (4:3)</PresentationFormat>
  <Paragraphs>175</Paragraphs>
  <Slides>10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Calibri</vt:lpstr>
      <vt:lpstr>Credit Suisse Type Roman</vt:lpstr>
      <vt:lpstr>Lucida Fax</vt:lpstr>
      <vt:lpstr>Times New Roman</vt:lpstr>
      <vt:lpstr>Wingdings</vt:lpstr>
      <vt:lpstr>1_Tema di Office</vt:lpstr>
      <vt:lpstr>PowerPitch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ivana mariani</dc:creator>
  <cp:keywords/>
  <dc:description/>
  <cp:lastModifiedBy>Property2</cp:lastModifiedBy>
  <cp:revision>1144</cp:revision>
  <cp:lastPrinted>2021-09-23T08:34:13Z</cp:lastPrinted>
  <dcterms:modified xsi:type="dcterms:W3CDTF">2021-10-05T13:20:37Z</dcterms:modified>
  <cp:category/>
</cp:coreProperties>
</file>