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95" autoAdjust="0"/>
  </p:normalViewPr>
  <p:slideViewPr>
    <p:cSldViewPr snapToGrid="0" snapToObjects="1">
      <p:cViewPr varScale="1">
        <p:scale>
          <a:sx n="40" d="100"/>
          <a:sy n="40" d="100"/>
        </p:scale>
        <p:origin x="864" y="4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1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24864995" cy="1397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Logo_PenDrive_giornat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780" y="587089"/>
            <a:ext cx="3617251" cy="1281216"/>
          </a:xfrm>
          <a:prstGeom prst="rect">
            <a:avLst/>
          </a:prstGeom>
          <a:ln w="254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21" name="logo_UCBM_ovale_CMYK_buca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33382" y="356369"/>
            <a:ext cx="2071368" cy="17425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 flipH="1">
            <a:off x="3922295" y="4900727"/>
            <a:ext cx="15710179" cy="18985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it-IT" sz="5400" b="1" dirty="0" smtClean="0">
                <a:solidFill>
                  <a:schemeClr val="bg1"/>
                </a:solidFill>
                <a:latin typeface="Helvetica Neue"/>
              </a:rPr>
              <a:t>La Ricerca </a:t>
            </a:r>
            <a:r>
              <a:rPr lang="it-IT" sz="6000" b="1" dirty="0" smtClean="0">
                <a:solidFill>
                  <a:schemeClr val="bg1"/>
                </a:solidFill>
                <a:latin typeface="Helvetica Neue"/>
              </a:rPr>
              <a:t>Applicata</a:t>
            </a:r>
            <a:r>
              <a:rPr lang="it-IT" sz="5400" b="1" dirty="0" smtClean="0">
                <a:solidFill>
                  <a:schemeClr val="bg1"/>
                </a:solidFill>
                <a:latin typeface="Helvetica Neue"/>
              </a:rPr>
              <a:t> nelle Life </a:t>
            </a:r>
            <a:r>
              <a:rPr lang="it-IT" sz="5400" b="1" dirty="0" err="1" smtClean="0">
                <a:solidFill>
                  <a:schemeClr val="bg1"/>
                </a:solidFill>
                <a:latin typeface="Helvetica Neue"/>
              </a:rPr>
              <a:t>Sciences</a:t>
            </a:r>
            <a:r>
              <a:rPr lang="it-IT" sz="5400" b="1" dirty="0" smtClean="0">
                <a:solidFill>
                  <a:schemeClr val="bg1"/>
                </a:solidFill>
                <a:latin typeface="Helvetica Neue"/>
              </a:rPr>
              <a:t>: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+mn-ea"/>
                <a:cs typeface="Helvetica Neue"/>
                <a:sym typeface="Helvetica Light"/>
              </a:rPr>
              <a:t>Il</a:t>
            </a:r>
            <a:r>
              <a:rPr kumimoji="0" lang="it-IT" sz="5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+mn-ea"/>
                <a:cs typeface="Helvetica Neue"/>
                <a:sym typeface="Helvetica Light"/>
              </a:rPr>
              <a:t> ruolo dei Policlinici Universitari</a:t>
            </a:r>
            <a:endParaRPr kumimoji="0" lang="it-IT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+mn-ea"/>
              <a:cs typeface="Helvetica Neue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0507" y="1"/>
            <a:ext cx="24864995" cy="1397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Logo_PenDrive_giornat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780" y="587089"/>
            <a:ext cx="3617251" cy="1281216"/>
          </a:xfrm>
          <a:prstGeom prst="rect">
            <a:avLst/>
          </a:prstGeom>
          <a:ln w="254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21" name="logo_UCBM_ovale_CMYK_buca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33382" y="356369"/>
            <a:ext cx="2071368" cy="17425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 flipH="1">
            <a:off x="4507450" y="3416722"/>
            <a:ext cx="16504700" cy="78386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Helvetica Neue"/>
              </a:rPr>
              <a:t>4 Domande: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b="1" dirty="0">
              <a:solidFill>
                <a:schemeClr val="bg1"/>
              </a:solidFill>
              <a:latin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b="1" dirty="0">
              <a:solidFill>
                <a:schemeClr val="bg1"/>
              </a:solidFill>
              <a:latin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chemeClr val="bg1"/>
                </a:solidFill>
                <a:latin typeface="Helvetica Neue"/>
              </a:rPr>
              <a:t>1.Perché si parla di un nuovo </a:t>
            </a:r>
            <a:r>
              <a:rPr lang="it-IT" b="1" i="1" dirty="0" smtClean="0">
                <a:solidFill>
                  <a:schemeClr val="bg1"/>
                </a:solidFill>
                <a:latin typeface="Helvetica Neue"/>
              </a:rPr>
              <a:t>Gold Rush</a:t>
            </a:r>
            <a:r>
              <a:rPr lang="it-IT" b="1" dirty="0" smtClean="0">
                <a:solidFill>
                  <a:schemeClr val="bg1"/>
                </a:solidFill>
                <a:latin typeface="Helvetica Neue"/>
              </a:rPr>
              <a:t>?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b="1" dirty="0" smtClean="0">
              <a:solidFill>
                <a:schemeClr val="bg1"/>
              </a:solidFill>
              <a:latin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chemeClr val="bg1"/>
                </a:solidFill>
                <a:latin typeface="Helvetica Neue"/>
              </a:rPr>
              <a:t>2.Quale posizionamento della Ricerca Applicata?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b="1" dirty="0">
              <a:solidFill>
                <a:schemeClr val="bg1"/>
              </a:solidFill>
              <a:latin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chemeClr val="bg1"/>
                </a:solidFill>
                <a:latin typeface="Helvetica Neue"/>
              </a:rPr>
              <a:t>3.Cosa potenziare?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b="1" dirty="0">
              <a:solidFill>
                <a:schemeClr val="bg1"/>
              </a:solidFill>
              <a:latin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chemeClr val="bg1"/>
                </a:solidFill>
                <a:latin typeface="Helvetica Neue"/>
              </a:rPr>
              <a:t>4.Dove e come potenziare?</a:t>
            </a:r>
          </a:p>
        </p:txBody>
      </p:sp>
    </p:spTree>
    <p:extLst>
      <p:ext uri="{BB962C8B-B14F-4D97-AF65-F5344CB8AC3E}">
        <p14:creationId xmlns:p14="http://schemas.microsoft.com/office/powerpoint/2010/main" val="2285840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0507" y="1"/>
            <a:ext cx="24864995" cy="1397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Logo_PenDrive_giornat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780" y="587089"/>
            <a:ext cx="3617251" cy="1281216"/>
          </a:xfrm>
          <a:prstGeom prst="rect">
            <a:avLst/>
          </a:prstGeom>
          <a:ln w="254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21" name="logo_UCBM_ovale_CMYK_buca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33382" y="356369"/>
            <a:ext cx="2071368" cy="17425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 flipH="1">
            <a:off x="5688550" y="837210"/>
            <a:ext cx="1378055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1.</a:t>
            </a:r>
            <a:r>
              <a:rPr lang="it-IT" b="1" dirty="0" smtClean="0">
                <a:solidFill>
                  <a:schemeClr val="bg1"/>
                </a:solidFill>
                <a:latin typeface="Helvetica Neue"/>
              </a:rPr>
              <a:t>Perché si parla di un nuovo Gold Rush?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10959" y="3597298"/>
            <a:ext cx="260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</a:rPr>
              <a:t>Biologia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71" y="3013436"/>
            <a:ext cx="11759713" cy="978816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88738" y="3443425"/>
            <a:ext cx="7266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5400" b="1" dirty="0">
                <a:solidFill>
                  <a:schemeClr val="bg1"/>
                </a:solidFill>
              </a:rPr>
              <a:t>PRIVATE EQUITY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4515009" y="4709982"/>
            <a:ext cx="7266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5400" b="1" dirty="0">
                <a:solidFill>
                  <a:schemeClr val="bg1"/>
                </a:solidFill>
              </a:rPr>
              <a:t>1/3 investimenti mondiali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229430" y="7638797"/>
            <a:ext cx="173912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39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5242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0507" y="1"/>
            <a:ext cx="24864995" cy="1397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Logo_PenDrive_giornat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780" y="587089"/>
            <a:ext cx="3617251" cy="1281216"/>
          </a:xfrm>
          <a:prstGeom prst="rect">
            <a:avLst/>
          </a:prstGeom>
          <a:ln w="254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21" name="logo_UCBM_ovale_CMYK_buca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33382" y="356369"/>
            <a:ext cx="2071368" cy="17425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 flipH="1">
            <a:off x="4831300" y="871589"/>
            <a:ext cx="16657100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Helvetica Neue"/>
              </a:rPr>
              <a:t>2.Quale posizionamento della Ricerca Applicata?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b="1" dirty="0" smtClean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402" y="2450336"/>
            <a:ext cx="14550297" cy="1004501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Fumetto 2 2"/>
          <p:cNvSpPr/>
          <p:nvPr/>
        </p:nvSpPr>
        <p:spPr>
          <a:xfrm>
            <a:off x="971550" y="3619500"/>
            <a:ext cx="4438650" cy="2628900"/>
          </a:xfrm>
          <a:prstGeom prst="wedgeRoundRectCallout">
            <a:avLst>
              <a:gd name="adj1" fmla="val 132815"/>
              <a:gd name="adj2" fmla="val 98007"/>
              <a:gd name="adj3" fmla="val 16667"/>
            </a:avLst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3050" y="4197149"/>
            <a:ext cx="3288250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Quarti in EU</a:t>
            </a:r>
            <a:endParaRPr kumimoji="0" lang="it-IT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0613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0507" y="1"/>
            <a:ext cx="24864995" cy="1397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Logo_PenDrive_giornat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780" y="587089"/>
            <a:ext cx="3617251" cy="1281216"/>
          </a:xfrm>
          <a:prstGeom prst="rect">
            <a:avLst/>
          </a:prstGeom>
          <a:ln w="254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21" name="logo_UCBM_ovale_CMYK_buca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33382" y="356369"/>
            <a:ext cx="2071368" cy="17425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 flipH="1">
            <a:off x="4831300" y="871589"/>
            <a:ext cx="16657100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Helvetica Neue"/>
              </a:rPr>
              <a:t>2.Quale posizionamento della Ricerca Applicata?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b="1" dirty="0" smtClean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644643"/>
            <a:ext cx="14618921" cy="10095206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7" name="Fumetto 2 6"/>
          <p:cNvSpPr/>
          <p:nvPr/>
        </p:nvSpPr>
        <p:spPr>
          <a:xfrm>
            <a:off x="17419271" y="3873299"/>
            <a:ext cx="4438650" cy="2628900"/>
          </a:xfrm>
          <a:prstGeom prst="wedgeRoundRectCallout">
            <a:avLst>
              <a:gd name="adj1" fmla="val -101949"/>
              <a:gd name="adj2" fmla="val 153805"/>
              <a:gd name="adj3" fmla="val 16667"/>
            </a:avLst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90771" y="4317598"/>
            <a:ext cx="3288250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/>
              <a:t>Penultimi</a:t>
            </a: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 EU</a:t>
            </a:r>
            <a:endParaRPr kumimoji="0" lang="it-IT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5556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0507" y="1"/>
            <a:ext cx="24864995" cy="1397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Logo_PenDrive_giornat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780" y="587089"/>
            <a:ext cx="3617251" cy="1281216"/>
          </a:xfrm>
          <a:prstGeom prst="rect">
            <a:avLst/>
          </a:prstGeom>
          <a:ln w="254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21" name="logo_UCBM_ovale_CMYK_buca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33382" y="356369"/>
            <a:ext cx="2071368" cy="17425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 flipH="1">
            <a:off x="4831300" y="871589"/>
            <a:ext cx="16657100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Helvetica Neue"/>
              </a:rPr>
              <a:t>3.Cosa </a:t>
            </a:r>
            <a:r>
              <a:rPr lang="it-IT" b="1" dirty="0">
                <a:solidFill>
                  <a:schemeClr val="bg1"/>
                </a:solidFill>
                <a:latin typeface="Helvetica Neue"/>
              </a:rPr>
              <a:t>potenziare?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b="1" dirty="0" smtClean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81250" y="6199483"/>
            <a:ext cx="5829300" cy="3222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Idee</a:t>
            </a:r>
            <a:r>
              <a:rPr kumimoji="0" lang="it-I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di Ricerca?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aseline="0" dirty="0" smtClean="0"/>
              <a:t>Progetti</a:t>
            </a:r>
            <a:r>
              <a:rPr lang="it-IT" dirty="0" smtClean="0"/>
              <a:t> di Ricerca?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Collaborazioni</a:t>
            </a:r>
            <a:r>
              <a:rPr kumimoji="0" lang="it-I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Interdisciplinari?</a:t>
            </a:r>
            <a:endParaRPr kumimoji="0" lang="it-IT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91600" y="6256633"/>
            <a:ext cx="5829300" cy="3222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Investimenti</a:t>
            </a:r>
            <a:r>
              <a:rPr kumimoji="0" lang="it-I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 Start UP? Private </a:t>
            </a:r>
            <a:r>
              <a:rPr kumimoji="0" lang="it-IT" sz="5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Equity</a:t>
            </a:r>
            <a:r>
              <a:rPr kumimoji="0" lang="it-I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?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aseline="0" dirty="0" smtClean="0"/>
              <a:t>Liquidità abbondante…</a:t>
            </a:r>
            <a:endParaRPr kumimoji="0" lang="it-IT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021050" y="6237584"/>
            <a:ext cx="5829300" cy="3222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Capacità</a:t>
            </a:r>
            <a:r>
              <a:rPr kumimoji="0" lang="it-IT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Manageriali e Capacità Imprenditoriali</a:t>
            </a:r>
            <a:endParaRPr kumimoji="0" lang="it-IT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640050" y="4591050"/>
            <a:ext cx="6858000" cy="6343650"/>
          </a:xfrm>
          <a:prstGeom prst="rect">
            <a:avLst/>
          </a:prstGeom>
          <a:noFill/>
          <a:ln w="76200" cap="flat">
            <a:solidFill>
              <a:schemeClr val="bg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53497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24864995" cy="13971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Logo_PenDrive_giornat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780" y="587089"/>
            <a:ext cx="3617251" cy="1281216"/>
          </a:xfrm>
          <a:prstGeom prst="rect">
            <a:avLst/>
          </a:prstGeom>
          <a:ln w="254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21" name="logo_UCBM_ovale_CMYK_buca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33382" y="356369"/>
            <a:ext cx="2071368" cy="17425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 flipH="1">
            <a:off x="5726650" y="951511"/>
            <a:ext cx="12740766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Helvetica Neue"/>
              </a:rPr>
              <a:t>4.Dove e come potenziare? </a:t>
            </a: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+mn-ea"/>
              <a:cs typeface="Helvetica Neue"/>
              <a:sym typeface="Helvetica Ligh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33450" y="3968549"/>
            <a:ext cx="9010650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«luoghi» di sperimentazione</a:t>
            </a:r>
            <a:r>
              <a:rPr kumimoji="0" lang="it-IT" sz="5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clinica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90600" y="5987849"/>
            <a:ext cx="9010650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«luoghi» di sperimentazione</a:t>
            </a:r>
            <a:r>
              <a:rPr kumimoji="0" lang="it-IT" sz="5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organizzativa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66800" y="8350049"/>
            <a:ext cx="9010650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«luoghi» di servizi</a:t>
            </a:r>
            <a:r>
              <a:rPr kumimoji="0" lang="it-IT" sz="5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condivisi: piattaforme e acceleratori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04900" y="10540799"/>
            <a:ext cx="9010650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«luoghi» di sviluppo</a:t>
            </a:r>
            <a:r>
              <a:rPr kumimoji="0" lang="it-IT" sz="5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capacità manageriali e di impresa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0026" y="9623926"/>
            <a:ext cx="12735648" cy="30787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" r="5116"/>
          <a:stretch/>
        </p:blipFill>
        <p:spPr bwMode="auto">
          <a:xfrm>
            <a:off x="10720026" y="3092049"/>
            <a:ext cx="12942627" cy="557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305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146</Words>
  <Application>Microsoft Office PowerPoint</Application>
  <PresentationFormat>Personalizzato</PresentationFormat>
  <Paragraphs>33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Helvetica Light</vt:lpstr>
      <vt:lpstr>Helvetica Neue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Oricchio Gianluca</dc:creator>
  <cp:lastModifiedBy>Bologna Vittoria</cp:lastModifiedBy>
  <cp:revision>8</cp:revision>
  <dcterms:modified xsi:type="dcterms:W3CDTF">2016-07-05T06:38:38Z</dcterms:modified>
</cp:coreProperties>
</file>