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4" r:id="rId4"/>
    <p:sldId id="265" r:id="rId5"/>
    <p:sldId id="263" r:id="rId6"/>
    <p:sldId id="257" r:id="rId7"/>
    <p:sldId id="258" r:id="rId8"/>
    <p:sldId id="259" r:id="rId9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095" autoAdjust="0"/>
  </p:normalViewPr>
  <p:slideViewPr>
    <p:cSldViewPr snapToGrid="0" snapToObjects="1">
      <p:cViewPr>
        <p:scale>
          <a:sx n="30" d="100"/>
          <a:sy n="30" d="100"/>
        </p:scale>
        <p:origin x="-1260" y="-106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01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grpSp>
        <p:nvGrpSpPr>
          <p:cNvPr id="5" name="Gruppo 4"/>
          <p:cNvGrpSpPr/>
          <p:nvPr userDrawn="1"/>
        </p:nvGrpSpPr>
        <p:grpSpPr>
          <a:xfrm>
            <a:off x="-240507" y="1"/>
            <a:ext cx="24864995" cy="13971577"/>
            <a:chOff x="-240507" y="1"/>
            <a:chExt cx="24864995" cy="13971577"/>
          </a:xfrm>
        </p:grpSpPr>
        <p:pic>
          <p:nvPicPr>
            <p:cNvPr id="6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40507" y="1"/>
              <a:ext cx="24864995" cy="1397157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Logo_PenDrive_giornata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14780" y="587089"/>
              <a:ext cx="3617251" cy="1281216"/>
            </a:xfrm>
            <a:prstGeom prst="rect">
              <a:avLst/>
            </a:prstGeom>
            <a:ln w="25400">
              <a:miter lim="400000"/>
            </a:ln>
            <a:effectLst>
              <a:outerShdw blurRad="355600" dist="177800" dir="54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logo_UCBM_ovale_CMYK_bucat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833382" y="356369"/>
              <a:ext cx="2071368" cy="1742554"/>
            </a:xfrm>
            <a:prstGeom prst="rect">
              <a:avLst/>
            </a:prstGeom>
            <a:ln w="12700">
              <a:miter lim="400000"/>
            </a:ln>
          </p:spPr>
        </p:pic>
      </p:grp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–Giovanni Mela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Titolo Testo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 flipH="1">
            <a:off x="5821607" y="4851830"/>
            <a:ext cx="12740766" cy="48224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>
              <a:tabLst>
                <a:tab pos="1930352" algn="l"/>
                <a:tab pos="3860703" algn="l"/>
                <a:tab pos="5791055" algn="l"/>
                <a:tab pos="7721407" algn="l"/>
                <a:tab pos="9651759" algn="l"/>
                <a:tab pos="11582110" algn="l"/>
              </a:tabLst>
            </a:pPr>
            <a:r>
              <a:rPr kumimoji="0" lang="it-IT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it-IT" sz="8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Introduzione ai Lavori</a:t>
            </a:r>
          </a:p>
          <a:p>
            <a:pPr algn="l">
              <a:tabLst>
                <a:tab pos="1930352" algn="l"/>
                <a:tab pos="3860703" algn="l"/>
                <a:tab pos="5791055" algn="l"/>
                <a:tab pos="7721407" algn="l"/>
                <a:tab pos="9651759" algn="l"/>
                <a:tab pos="11582110" algn="l"/>
              </a:tabLst>
            </a:pPr>
            <a:r>
              <a:rPr lang="it-IT" sz="6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Prof. Andrea </a:t>
            </a:r>
            <a:r>
              <a:rPr lang="it-IT" sz="66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Onetti</a:t>
            </a:r>
            <a:r>
              <a:rPr lang="it-IT" sz="6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Muda </a:t>
            </a:r>
          </a:p>
          <a:p>
            <a:pPr algn="l">
              <a:tabLst>
                <a:tab pos="1930352" algn="l"/>
                <a:tab pos="3860703" algn="l"/>
                <a:tab pos="5791055" algn="l"/>
                <a:tab pos="7721407" algn="l"/>
                <a:tab pos="9651759" algn="l"/>
                <a:tab pos="11582110" algn="l"/>
              </a:tabLst>
            </a:pPr>
            <a:r>
              <a:rPr lang="it-IT" sz="54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Rettore</a:t>
            </a:r>
          </a:p>
          <a:p>
            <a:pPr algn="l">
              <a:tabLst>
                <a:tab pos="1930352" algn="l"/>
                <a:tab pos="3860703" algn="l"/>
                <a:tab pos="5791055" algn="l"/>
                <a:tab pos="7721407" algn="l"/>
                <a:tab pos="9651759" algn="l"/>
                <a:tab pos="11582110" algn="l"/>
              </a:tabLst>
            </a:pPr>
            <a:r>
              <a:rPr lang="it-IT" sz="54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Università Campus </a:t>
            </a:r>
            <a:r>
              <a:rPr lang="it-IT" sz="5400" i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Bio</a:t>
            </a:r>
            <a:r>
              <a:rPr lang="it-IT" sz="54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-Medico di Roma</a:t>
            </a:r>
            <a:r>
              <a:rPr lang="it-IT" sz="4800" b="1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it-IT" sz="4800" b="1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kumimoji="0" lang="it-IT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cs typeface="Helvetica Neue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2139009"/>
            <a:ext cx="18257520" cy="1102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9187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7531169" y="2420500"/>
            <a:ext cx="8587607" cy="861774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Least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Publishable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Unit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(LPU)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518872" y="3458353"/>
            <a:ext cx="10612201" cy="2400657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The minimum amount of information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that can generate a publication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in a peer-reviewed journal.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720069" y="8667806"/>
            <a:ext cx="4209807" cy="861774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Salami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Slicing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020338" y="9720317"/>
            <a:ext cx="11609268" cy="2400657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Data gathered by one research project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is separately reported (wholly or in part)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in multiple end publications. 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845337" y="6036522"/>
            <a:ext cx="13959271" cy="861774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The smallest measurable quantum of publication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9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rjlipton.files.wordpress.com/2010/04/picture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8132"/>
            <a:ext cx="14572389" cy="1337862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17" y="2124820"/>
            <a:ext cx="12725530" cy="956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70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96640" y="2715072"/>
            <a:ext cx="17190720" cy="922155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it-IT" sz="66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La scienza come istituzione implica un tacito contratto sociale tra gli scienziati così che ciascuno dipende dall'affidabilità degli altri [...] </a:t>
            </a:r>
          </a:p>
          <a:p>
            <a:endParaRPr lang="it-IT" sz="66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it-IT" sz="66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l'intero sistema cognitivo della scienza è radicato nell'integrità morale del complesso dei singoli scienziati</a:t>
            </a:r>
          </a:p>
          <a:p>
            <a:endParaRPr lang="it-IT" sz="66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it-IT" sz="6600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						</a:t>
            </a:r>
            <a:r>
              <a:rPr lang="it-IT" sz="6600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    </a:t>
            </a:r>
            <a:r>
              <a:rPr lang="it-IT" sz="4800" i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Jacob </a:t>
            </a:r>
            <a:r>
              <a:rPr lang="it-IT" sz="4800" i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Bronowski</a:t>
            </a:r>
            <a:endParaRPr lang="it-IT" sz="4800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53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194047" y="20042"/>
            <a:ext cx="16983064" cy="2421469"/>
          </a:xfrm>
          <a:prstGeom prst="rect">
            <a:avLst/>
          </a:prstGeom>
        </p:spPr>
        <p:txBody>
          <a:bodyPr vert="horz" lIns="243834" tIns="121917" rIns="243834" bIns="12191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 numeri </a:t>
            </a:r>
            <a:r>
              <a:rPr lang="en-GB" sz="590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della</a:t>
            </a:r>
            <a:r>
              <a:rPr lang="en-GB" sz="5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590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ricerca</a:t>
            </a:r>
            <a:r>
              <a:rPr lang="en-GB" sz="5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59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UCBM </a:t>
            </a:r>
            <a:r>
              <a:rPr lang="en-GB" sz="5900" b="1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nel</a:t>
            </a:r>
            <a:r>
              <a:rPr lang="en-GB" sz="59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5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2015</a:t>
            </a:r>
          </a:p>
        </p:txBody>
      </p:sp>
      <p:sp>
        <p:nvSpPr>
          <p:cNvPr id="5" name="Rettangolo 4"/>
          <p:cNvSpPr/>
          <p:nvPr/>
        </p:nvSpPr>
        <p:spPr>
          <a:xfrm>
            <a:off x="1596522" y="3621383"/>
            <a:ext cx="20596239" cy="8002185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Produzione scientifica complessiva: + </a:t>
            </a:r>
            <a:r>
              <a:rPr lang="it-IT" sz="4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6% </a:t>
            </a:r>
            <a:r>
              <a:rPr lang="it-IT" sz="480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vs</a:t>
            </a:r>
            <a:r>
              <a:rPr lang="it-IT" sz="4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2014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 </a:t>
            </a:r>
            <a:r>
              <a:rPr lang="it-IT" sz="48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Factor</a:t>
            </a:r>
            <a:r>
              <a:rPr lang="it-IT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totale: + 13% </a:t>
            </a:r>
            <a:r>
              <a:rPr lang="it-IT" sz="480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vs</a:t>
            </a:r>
            <a:r>
              <a:rPr lang="it-IT" sz="4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2014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</a:t>
            </a:r>
            <a:r>
              <a:rPr lang="it-IT" sz="4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pubblicazioni su riviste con I.F. </a:t>
            </a:r>
            <a:r>
              <a:rPr lang="it-IT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media per ricercatore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r>
              <a:rPr lang="it-IT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ricercatori UCBM con h-</a:t>
            </a:r>
            <a:r>
              <a:rPr lang="it-IT" sz="48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index</a:t>
            </a:r>
            <a:r>
              <a:rPr lang="it-IT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&gt; 30 (</a:t>
            </a:r>
            <a:r>
              <a:rPr lang="it-IT" sz="48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Google </a:t>
            </a:r>
            <a:r>
              <a:rPr lang="it-IT" sz="4800" i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Scholar</a:t>
            </a:r>
            <a:r>
              <a:rPr lang="it-IT" sz="48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My </a:t>
            </a:r>
            <a:r>
              <a:rPr lang="it-IT" sz="4800" i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Citations</a:t>
            </a:r>
            <a:r>
              <a:rPr lang="it-IT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63 nuovi progetti e sperimentazioni cliniche ammessi al finanziamento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 </a:t>
            </a:r>
            <a:r>
              <a:rPr lang="it-IT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brevetti nazionali e internazionali concessi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8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</a:t>
            </a:r>
            <a:r>
              <a:rPr lang="it-IT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spin-off accreditate</a:t>
            </a:r>
          </a:p>
        </p:txBody>
      </p:sp>
    </p:spTree>
    <p:extLst>
      <p:ext uri="{BB962C8B-B14F-4D97-AF65-F5344CB8AC3E}">
        <p14:creationId xmlns:p14="http://schemas.microsoft.com/office/powerpoint/2010/main" val="3050797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17298" y="4637756"/>
            <a:ext cx="13603397" cy="9171736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pPr marL="371475" indent="73025" algn="just">
              <a:spcAft>
                <a:spcPts val="1200"/>
              </a:spcAft>
            </a:pP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4-8 </a:t>
            </a:r>
            <a:r>
              <a:rPr lang="it-IT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luglio: Scuola Annuale di </a:t>
            </a: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Dottorato - piattaforma 				  didattica </a:t>
            </a:r>
            <a:r>
              <a:rPr lang="it-IT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comune</a:t>
            </a:r>
          </a:p>
          <a:p>
            <a:pPr marL="469887" algn="just">
              <a:spcAft>
                <a:spcPts val="1200"/>
              </a:spcAft>
            </a:pP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 </a:t>
            </a:r>
            <a:r>
              <a:rPr lang="it-IT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luglio: </a:t>
            </a: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Workshop «In </a:t>
            </a:r>
            <a:r>
              <a:rPr lang="it-IT" sz="4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silico</a:t>
            </a: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medicine»</a:t>
            </a:r>
            <a:endParaRPr lang="it-IT" sz="4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69887" algn="just">
              <a:spcAft>
                <a:spcPts val="1200"/>
              </a:spcAft>
            </a:pP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 luglio</a:t>
            </a:r>
            <a:r>
              <a:rPr lang="it-IT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Workshop «</a:t>
            </a: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trends in advanced </a:t>
            </a:r>
            <a:r>
              <a:rPr lang="en-US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therapies 			for </a:t>
            </a: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intervertebral disc </a:t>
            </a:r>
            <a:r>
              <a:rPr lang="en-US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regeneration</a:t>
            </a: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»</a:t>
            </a:r>
            <a:endParaRPr lang="it-IT" sz="4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69887" algn="just">
              <a:spcAft>
                <a:spcPts val="1200"/>
              </a:spcAft>
            </a:pP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</a:t>
            </a:r>
            <a:r>
              <a:rPr lang="it-IT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luglio: Giornata della Ricerca</a:t>
            </a:r>
          </a:p>
          <a:p>
            <a:pPr marL="469887" algn="just">
              <a:spcAft>
                <a:spcPts val="1200"/>
              </a:spcAft>
            </a:pP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 luglio: Workshop</a:t>
            </a:r>
            <a:r>
              <a:rPr lang="en-US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en-US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Advanced </a:t>
            </a: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models for in vitro </a:t>
            </a:r>
            <a:r>
              <a:rPr lang="en-US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drug 			screening </a:t>
            </a: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toxicology</a:t>
            </a:r>
            <a:r>
              <a:rPr lang="it-IT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»</a:t>
            </a:r>
          </a:p>
          <a:p>
            <a:pPr marL="469887" algn="just">
              <a:spcAft>
                <a:spcPts val="1200"/>
              </a:spcAft>
            </a:pP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 </a:t>
            </a:r>
            <a:r>
              <a:rPr lang="it-IT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luglio: </a:t>
            </a: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Incontro </a:t>
            </a:r>
            <a:r>
              <a:rPr lang="it-IT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 </a:t>
            </a: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Ministro del Lavoro e delle 					Politiche Sociali Giuliano </a:t>
            </a:r>
            <a:r>
              <a:rPr lang="it-IT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Poletti </a:t>
            </a: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 dottorandi 			e ricercatori UCBM</a:t>
            </a:r>
          </a:p>
          <a:p>
            <a:pPr marL="469887" algn="just">
              <a:spcAft>
                <a:spcPts val="1200"/>
              </a:spcAft>
            </a:pP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 luglio: Workshop «</a:t>
            </a:r>
            <a:r>
              <a:rPr lang="en-US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Evaluation </a:t>
            </a: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bone strength </a:t>
            </a:r>
            <a:r>
              <a:rPr lang="en-US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and 			</a:t>
            </a:r>
            <a:r>
              <a:rPr lang="en-US" sz="4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Wnt</a:t>
            </a:r>
            <a:r>
              <a:rPr lang="en-US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pathway in obese </a:t>
            </a:r>
            <a:r>
              <a:rPr lang="en-US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patients</a:t>
            </a:r>
            <a:r>
              <a:rPr lang="it-IT" sz="4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»</a:t>
            </a:r>
            <a:endParaRPr lang="it-IT" sz="4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" y="2150118"/>
            <a:ext cx="13586098" cy="2421469"/>
          </a:xfrm>
          <a:prstGeom prst="rect">
            <a:avLst/>
          </a:prstGeom>
        </p:spPr>
        <p:txBody>
          <a:bodyPr vert="horz" lIns="243834" tIns="121917" rIns="243834" bIns="121917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46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Settimana</a:t>
            </a:r>
            <a:r>
              <a:rPr lang="en-GB" sz="4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46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della</a:t>
            </a:r>
            <a:r>
              <a:rPr lang="en-GB" sz="4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4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Ricerca</a:t>
            </a:r>
          </a:p>
          <a:p>
            <a:pPr>
              <a:spcAft>
                <a:spcPts val="600"/>
              </a:spcAft>
            </a:pPr>
            <a:r>
              <a:rPr lang="en-GB" sz="77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GB" sz="7700" b="1" baseline="30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3: </a:t>
            </a:r>
            <a:r>
              <a:rPr lang="en-GB" sz="7700" b="1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Innovazione</a:t>
            </a:r>
            <a:r>
              <a:rPr lang="en-GB" sz="77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7700" b="1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Internazionalizzazione</a:t>
            </a:r>
            <a:r>
              <a:rPr lang="en-GB" sz="77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7700" b="1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Interdisciplinarità</a:t>
            </a:r>
            <a:endParaRPr lang="en-GB" sz="77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4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 </a:t>
            </a:r>
            <a:r>
              <a:rPr lang="en-GB" sz="4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- 8 </a:t>
            </a:r>
            <a:r>
              <a:rPr lang="en-GB" sz="46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luglio</a:t>
            </a:r>
            <a:r>
              <a:rPr lang="en-GB" sz="4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2016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3" t="11286" r="43771" b="5936"/>
          <a:stretch/>
        </p:blipFill>
        <p:spPr bwMode="auto">
          <a:xfrm>
            <a:off x="14082558" y="2100646"/>
            <a:ext cx="8210775" cy="117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236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236665"/>
              </p:ext>
            </p:extLst>
          </p:nvPr>
        </p:nvGraphicFramePr>
        <p:xfrm>
          <a:off x="7378810" y="-472965"/>
          <a:ext cx="11226148" cy="15886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667119" imgH="8019810" progId="AcroExch.Document.11">
                  <p:embed/>
                </p:oleObj>
              </mc:Choice>
              <mc:Fallback>
                <p:oleObj name="Acrobat Document" r:id="rId3" imgW="5667119" imgH="80198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810" y="-472965"/>
                        <a:ext cx="11226148" cy="15886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865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194</Words>
  <Application>Microsoft Office PowerPoint</Application>
  <PresentationFormat>Personalizzato</PresentationFormat>
  <Paragraphs>36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White</vt:lpstr>
      <vt:lpstr>Adobe 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Onetti Muda Andrea</dc:creator>
  <cp:lastModifiedBy>Utente Aule</cp:lastModifiedBy>
  <cp:revision>30</cp:revision>
  <cp:lastPrinted>2016-07-04T13:22:10Z</cp:lastPrinted>
  <dcterms:modified xsi:type="dcterms:W3CDTF">2016-07-04T18:02:35Z</dcterms:modified>
</cp:coreProperties>
</file>