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58" r:id="rId4"/>
    <p:sldId id="278" r:id="rId5"/>
    <p:sldId id="264" r:id="rId6"/>
    <p:sldId id="275" r:id="rId7"/>
    <p:sldId id="277" r:id="rId8"/>
    <p:sldId id="276" r:id="rId9"/>
    <p:sldId id="279" r:id="rId10"/>
    <p:sldId id="274" r:id="rId11"/>
    <p:sldId id="267" r:id="rId12"/>
    <p:sldId id="259" r:id="rId13"/>
    <p:sldId id="260" r:id="rId14"/>
    <p:sldId id="262" r:id="rId15"/>
    <p:sldId id="266" r:id="rId16"/>
    <p:sldId id="268" r:id="rId17"/>
    <p:sldId id="272" r:id="rId18"/>
    <p:sldId id="273" r:id="rId19"/>
    <p:sldId id="280" r:id="rId20"/>
    <p:sldId id="282" r:id="rId21"/>
    <p:sldId id="285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B8581"/>
    <a:srgbClr val="ADCD6C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1"/>
    <p:restoredTop sz="90064" autoAdjust="0"/>
  </p:normalViewPr>
  <p:slideViewPr>
    <p:cSldViewPr snapToGrid="0" snapToObjects="1">
      <p:cViewPr varScale="1">
        <p:scale>
          <a:sx n="32" d="100"/>
          <a:sy n="32" d="100"/>
        </p:scale>
        <p:origin x="-798" y="-11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FA80D-DC74-D447-803D-47EDF2A02182}" type="doc">
      <dgm:prSet loTypeId="urn:microsoft.com/office/officeart/2005/8/layout/radial2" loCatId="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D10C79-7B73-9445-B913-89ABF3692B03}">
      <dgm:prSet phldrT="[Testo]"/>
      <dgm:spPr/>
      <dgm:t>
        <a:bodyPr/>
        <a:lstStyle/>
        <a:p>
          <a:r>
            <a:rPr lang="en-US" dirty="0" smtClean="0"/>
            <a:t>REGENERATIVE MEDICINE</a:t>
          </a:r>
          <a:endParaRPr lang="en-US" dirty="0"/>
        </a:p>
      </dgm:t>
    </dgm:pt>
    <dgm:pt modelId="{AB5DCA36-E0A3-2C40-99D0-3E6DEFA171E0}" type="parTrans" cxnId="{0DA065D8-5C31-B741-88D5-536D1F2535D0}">
      <dgm:prSet/>
      <dgm:spPr/>
      <dgm:t>
        <a:bodyPr/>
        <a:lstStyle/>
        <a:p>
          <a:endParaRPr lang="en-US"/>
        </a:p>
      </dgm:t>
    </dgm:pt>
    <dgm:pt modelId="{5B858E54-3C98-9A48-A39A-48F11C68C843}" type="sibTrans" cxnId="{0DA065D8-5C31-B741-88D5-536D1F2535D0}">
      <dgm:prSet/>
      <dgm:spPr/>
      <dgm:t>
        <a:bodyPr/>
        <a:lstStyle/>
        <a:p>
          <a:endParaRPr lang="en-US"/>
        </a:p>
      </dgm:t>
    </dgm:pt>
    <dgm:pt modelId="{AC3F1555-ED9F-014F-8C96-E636A3980264}">
      <dgm:prSet phldrT="[Testo]"/>
      <dgm:spPr/>
      <dgm:t>
        <a:bodyPr/>
        <a:lstStyle/>
        <a:p>
          <a:pPr algn="l"/>
          <a:r>
            <a:rPr lang="en-US" b="1" dirty="0" smtClean="0"/>
            <a:t>transplantation of tissue engineering constructs</a:t>
          </a:r>
          <a:endParaRPr lang="en-US" dirty="0"/>
        </a:p>
      </dgm:t>
    </dgm:pt>
    <dgm:pt modelId="{CD112903-86E0-A34B-B78B-5F7145736A6B}" type="parTrans" cxnId="{72AE5FEB-D9EC-BE49-866A-6C25AF33206D}">
      <dgm:prSet/>
      <dgm:spPr/>
      <dgm:t>
        <a:bodyPr/>
        <a:lstStyle/>
        <a:p>
          <a:endParaRPr lang="en-US"/>
        </a:p>
      </dgm:t>
    </dgm:pt>
    <dgm:pt modelId="{7D04F329-DA4E-6B40-AE75-998231ED965A}" type="sibTrans" cxnId="{72AE5FEB-D9EC-BE49-866A-6C25AF33206D}">
      <dgm:prSet/>
      <dgm:spPr/>
      <dgm:t>
        <a:bodyPr/>
        <a:lstStyle/>
        <a:p>
          <a:endParaRPr lang="en-US"/>
        </a:p>
      </dgm:t>
    </dgm:pt>
    <dgm:pt modelId="{A6BF483D-C522-AE4E-ABCE-5250EA263D0E}">
      <dgm:prSet phldrT="[Testo]"/>
      <dgm:spPr/>
      <dgm:t>
        <a:bodyPr/>
        <a:lstStyle/>
        <a:p>
          <a:pPr algn="l"/>
          <a:r>
            <a:rPr lang="en-US" b="1" dirty="0" smtClean="0"/>
            <a:t>scaffold acts as a supporting framework for cell delivery</a:t>
          </a:r>
          <a:endParaRPr lang="en-US" dirty="0"/>
        </a:p>
      </dgm:t>
    </dgm:pt>
    <dgm:pt modelId="{DCEBC294-5E77-6D4B-9F3B-EF15431B52D3}" type="parTrans" cxnId="{482D7391-4544-0646-AC9B-40BAA548562E}">
      <dgm:prSet/>
      <dgm:spPr/>
      <dgm:t>
        <a:bodyPr/>
        <a:lstStyle/>
        <a:p>
          <a:endParaRPr lang="en-US"/>
        </a:p>
      </dgm:t>
    </dgm:pt>
    <dgm:pt modelId="{F5D608DE-BAAD-1848-A594-50CE938D6105}" type="sibTrans" cxnId="{482D7391-4544-0646-AC9B-40BAA548562E}">
      <dgm:prSet/>
      <dgm:spPr/>
      <dgm:t>
        <a:bodyPr/>
        <a:lstStyle/>
        <a:p>
          <a:endParaRPr lang="en-US"/>
        </a:p>
      </dgm:t>
    </dgm:pt>
    <dgm:pt modelId="{36D0317A-84DF-4341-9056-A6D8975B48C3}">
      <dgm:prSet phldrT="[Testo]"/>
      <dgm:spPr/>
      <dgm:t>
        <a:bodyPr/>
        <a:lstStyle/>
        <a:p>
          <a:r>
            <a:rPr lang="en-US" dirty="0" smtClean="0"/>
            <a:t>ADVANCED IN VITRO MODELS</a:t>
          </a:r>
          <a:endParaRPr lang="en-US" dirty="0"/>
        </a:p>
      </dgm:t>
    </dgm:pt>
    <dgm:pt modelId="{D862E610-2B62-164B-AF34-EDB2BE873FA8}" type="parTrans" cxnId="{C3033D1F-D2D5-BC49-87B2-50F4819BE4F4}">
      <dgm:prSet/>
      <dgm:spPr/>
      <dgm:t>
        <a:bodyPr/>
        <a:lstStyle/>
        <a:p>
          <a:endParaRPr lang="en-US"/>
        </a:p>
      </dgm:t>
    </dgm:pt>
    <dgm:pt modelId="{91E7A9D8-BD73-434B-92DE-B8DA2A1227D8}" type="sibTrans" cxnId="{C3033D1F-D2D5-BC49-87B2-50F4819BE4F4}">
      <dgm:prSet/>
      <dgm:spPr/>
      <dgm:t>
        <a:bodyPr/>
        <a:lstStyle/>
        <a:p>
          <a:endParaRPr lang="en-US"/>
        </a:p>
      </dgm:t>
    </dgm:pt>
    <dgm:pt modelId="{82E8AEE0-1657-7D44-AF1C-ADB27F80656E}">
      <dgm:prSet phldrT="[Testo]"/>
      <dgm:spPr/>
      <dgm:t>
        <a:bodyPr/>
        <a:lstStyle/>
        <a:p>
          <a:pPr algn="l"/>
          <a:r>
            <a:rPr lang="en-US" b="1" dirty="0" smtClean="0"/>
            <a:t>integration of chemical and biochemical cues in a 3D system</a:t>
          </a:r>
          <a:endParaRPr lang="en-US" dirty="0"/>
        </a:p>
      </dgm:t>
    </dgm:pt>
    <dgm:pt modelId="{60ABEAC7-4249-254B-964B-5ECA8BDAD605}" type="parTrans" cxnId="{645237F2-84CA-1D4D-8CA8-A0DE984FEE15}">
      <dgm:prSet/>
      <dgm:spPr/>
      <dgm:t>
        <a:bodyPr/>
        <a:lstStyle/>
        <a:p>
          <a:endParaRPr lang="en-US"/>
        </a:p>
      </dgm:t>
    </dgm:pt>
    <dgm:pt modelId="{F2E20F7F-D8EF-B54E-B73B-F2642C25F76E}" type="sibTrans" cxnId="{645237F2-84CA-1D4D-8CA8-A0DE984FEE15}">
      <dgm:prSet/>
      <dgm:spPr/>
      <dgm:t>
        <a:bodyPr/>
        <a:lstStyle/>
        <a:p>
          <a:endParaRPr lang="en-US"/>
        </a:p>
      </dgm:t>
    </dgm:pt>
    <dgm:pt modelId="{2E1A2A56-4153-4C4E-B200-1AFC376EEA7D}">
      <dgm:prSet phldrT="[Testo]"/>
      <dgm:spPr/>
      <dgm:t>
        <a:bodyPr/>
        <a:lstStyle/>
        <a:p>
          <a:pPr algn="l"/>
          <a:r>
            <a:rPr lang="en-US" b="1" dirty="0" smtClean="0"/>
            <a:t>recapitulation</a:t>
          </a:r>
          <a:r>
            <a:rPr lang="en-US" b="1" baseline="0" dirty="0" smtClean="0"/>
            <a:t> </a:t>
          </a:r>
          <a:r>
            <a:rPr lang="en-US" b="1" dirty="0" smtClean="0"/>
            <a:t>of a 3D tissue models</a:t>
          </a:r>
          <a:endParaRPr lang="en-US" dirty="0"/>
        </a:p>
      </dgm:t>
    </dgm:pt>
    <dgm:pt modelId="{DB9B38A4-3F78-E344-9FAF-6135D682EE90}" type="parTrans" cxnId="{72FCAF49-F19D-4945-901D-2D1CFFB70F58}">
      <dgm:prSet/>
      <dgm:spPr/>
      <dgm:t>
        <a:bodyPr/>
        <a:lstStyle/>
        <a:p>
          <a:endParaRPr lang="en-US"/>
        </a:p>
      </dgm:t>
    </dgm:pt>
    <dgm:pt modelId="{81EC0DA5-5BCE-3B46-81C9-5E57E8C0ED91}" type="sibTrans" cxnId="{72FCAF49-F19D-4945-901D-2D1CFFB70F58}">
      <dgm:prSet/>
      <dgm:spPr/>
      <dgm:t>
        <a:bodyPr/>
        <a:lstStyle/>
        <a:p>
          <a:endParaRPr lang="en-US"/>
        </a:p>
      </dgm:t>
    </dgm:pt>
    <dgm:pt modelId="{EB94E169-3B5B-F345-83F7-E610ABCD211A}" type="pres">
      <dgm:prSet presAssocID="{1A9FA80D-DC74-D447-803D-47EDF2A0218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D9C21C-2018-F44C-9E2C-8945AC3CB7FA}" type="pres">
      <dgm:prSet presAssocID="{1A9FA80D-DC74-D447-803D-47EDF2A02182}" presName="cycle" presStyleCnt="0"/>
      <dgm:spPr/>
    </dgm:pt>
    <dgm:pt modelId="{02A3B609-C42D-9F41-9C20-6AFCAD05B827}" type="pres">
      <dgm:prSet presAssocID="{1A9FA80D-DC74-D447-803D-47EDF2A02182}" presName="centerShape" presStyleCnt="0"/>
      <dgm:spPr/>
    </dgm:pt>
    <dgm:pt modelId="{049DAE13-FC5C-9144-A350-7BA6E15B2F15}" type="pres">
      <dgm:prSet presAssocID="{1A9FA80D-DC74-D447-803D-47EDF2A02182}" presName="connSite" presStyleLbl="node1" presStyleIdx="0" presStyleCnt="3"/>
      <dgm:spPr/>
    </dgm:pt>
    <dgm:pt modelId="{FEDE73A6-5C88-2642-8E44-9F7F3E35C015}" type="pres">
      <dgm:prSet presAssocID="{1A9FA80D-DC74-D447-803D-47EDF2A02182}" presName="visible" presStyleLbl="node1" presStyleIdx="0" presStyleCnt="3" custLinFactNeighborX="-53" custLinFactNeighborY="1234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52" t="-94" r="-966" b="-24620"/>
          </a:stretch>
        </a:blipFill>
      </dgm:spPr>
    </dgm:pt>
    <dgm:pt modelId="{D2F41132-732B-8E4B-92E0-D63130AE033D}" type="pres">
      <dgm:prSet presAssocID="{AB5DCA36-E0A3-2C40-99D0-3E6DEFA171E0}" presName="Name25" presStyleLbl="parChTrans1D1" presStyleIdx="0" presStyleCnt="2"/>
      <dgm:spPr/>
      <dgm:t>
        <a:bodyPr/>
        <a:lstStyle/>
        <a:p>
          <a:endParaRPr lang="en-US"/>
        </a:p>
      </dgm:t>
    </dgm:pt>
    <dgm:pt modelId="{738579AE-7AE4-8745-933A-BBBAFBDA69D0}" type="pres">
      <dgm:prSet presAssocID="{E3D10C79-7B73-9445-B913-89ABF3692B03}" presName="node" presStyleCnt="0"/>
      <dgm:spPr/>
    </dgm:pt>
    <dgm:pt modelId="{C7E74130-8172-7F45-B3CB-9E51DC4C47A0}" type="pres">
      <dgm:prSet presAssocID="{E3D10C79-7B73-9445-B913-89ABF3692B03}" presName="parentNode" presStyleLbl="node1" presStyleIdx="1" presStyleCnt="3" custLinFactNeighborY="417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91DF5-FE2A-E34A-8E46-D971D8321844}" type="pres">
      <dgm:prSet presAssocID="{E3D10C79-7B73-9445-B913-89ABF3692B03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46FB9-9ED6-AD43-A341-21D30907F87F}" type="pres">
      <dgm:prSet presAssocID="{D862E610-2B62-164B-AF34-EDB2BE873FA8}" presName="Name25" presStyleLbl="parChTrans1D1" presStyleIdx="1" presStyleCnt="2"/>
      <dgm:spPr/>
      <dgm:t>
        <a:bodyPr/>
        <a:lstStyle/>
        <a:p>
          <a:endParaRPr lang="en-US"/>
        </a:p>
      </dgm:t>
    </dgm:pt>
    <dgm:pt modelId="{0297C70D-E003-884B-AEF9-35C2E7C79A64}" type="pres">
      <dgm:prSet presAssocID="{36D0317A-84DF-4341-9056-A6D8975B48C3}" presName="node" presStyleCnt="0"/>
      <dgm:spPr/>
    </dgm:pt>
    <dgm:pt modelId="{45B5B08F-92B3-2443-8137-37B76ECBCCD3}" type="pres">
      <dgm:prSet presAssocID="{36D0317A-84DF-4341-9056-A6D8975B48C3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4183E-487D-BF4C-A3C7-70586E0B81C8}" type="pres">
      <dgm:prSet presAssocID="{36D0317A-84DF-4341-9056-A6D8975B48C3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9F6AE5-B78D-4542-B1C2-85CBC5F05259}" type="presOf" srcId="{36D0317A-84DF-4341-9056-A6D8975B48C3}" destId="{45B5B08F-92B3-2443-8137-37B76ECBCCD3}" srcOrd="0" destOrd="0" presId="urn:microsoft.com/office/officeart/2005/8/layout/radial2"/>
    <dgm:cxn modelId="{08EC4163-89EE-1B48-ABE5-176E8DC05293}" type="presOf" srcId="{1A9FA80D-DC74-D447-803D-47EDF2A02182}" destId="{EB94E169-3B5B-F345-83F7-E610ABCD211A}" srcOrd="0" destOrd="0" presId="urn:microsoft.com/office/officeart/2005/8/layout/radial2"/>
    <dgm:cxn modelId="{C3033D1F-D2D5-BC49-87B2-50F4819BE4F4}" srcId="{1A9FA80D-DC74-D447-803D-47EDF2A02182}" destId="{36D0317A-84DF-4341-9056-A6D8975B48C3}" srcOrd="1" destOrd="0" parTransId="{D862E610-2B62-164B-AF34-EDB2BE873FA8}" sibTransId="{91E7A9D8-BD73-434B-92DE-B8DA2A1227D8}"/>
    <dgm:cxn modelId="{0DA065D8-5C31-B741-88D5-536D1F2535D0}" srcId="{1A9FA80D-DC74-D447-803D-47EDF2A02182}" destId="{E3D10C79-7B73-9445-B913-89ABF3692B03}" srcOrd="0" destOrd="0" parTransId="{AB5DCA36-E0A3-2C40-99D0-3E6DEFA171E0}" sibTransId="{5B858E54-3C98-9A48-A39A-48F11C68C843}"/>
    <dgm:cxn modelId="{6FEE0490-B866-9045-9BBC-C0698C540BCA}" type="presOf" srcId="{2E1A2A56-4153-4C4E-B200-1AFC376EEA7D}" destId="{A034183E-487D-BF4C-A3C7-70586E0B81C8}" srcOrd="0" destOrd="1" presId="urn:microsoft.com/office/officeart/2005/8/layout/radial2"/>
    <dgm:cxn modelId="{645237F2-84CA-1D4D-8CA8-A0DE984FEE15}" srcId="{36D0317A-84DF-4341-9056-A6D8975B48C3}" destId="{82E8AEE0-1657-7D44-AF1C-ADB27F80656E}" srcOrd="0" destOrd="0" parTransId="{60ABEAC7-4249-254B-964B-5ECA8BDAD605}" sibTransId="{F2E20F7F-D8EF-B54E-B73B-F2642C25F76E}"/>
    <dgm:cxn modelId="{482D7391-4544-0646-AC9B-40BAA548562E}" srcId="{E3D10C79-7B73-9445-B913-89ABF3692B03}" destId="{A6BF483D-C522-AE4E-ABCE-5250EA263D0E}" srcOrd="1" destOrd="0" parTransId="{DCEBC294-5E77-6D4B-9F3B-EF15431B52D3}" sibTransId="{F5D608DE-BAAD-1848-A594-50CE938D6105}"/>
    <dgm:cxn modelId="{3D055666-765F-7C4F-856A-80352C9A1AD0}" type="presOf" srcId="{82E8AEE0-1657-7D44-AF1C-ADB27F80656E}" destId="{A034183E-487D-BF4C-A3C7-70586E0B81C8}" srcOrd="0" destOrd="0" presId="urn:microsoft.com/office/officeart/2005/8/layout/radial2"/>
    <dgm:cxn modelId="{72FCAF49-F19D-4945-901D-2D1CFFB70F58}" srcId="{36D0317A-84DF-4341-9056-A6D8975B48C3}" destId="{2E1A2A56-4153-4C4E-B200-1AFC376EEA7D}" srcOrd="1" destOrd="0" parTransId="{DB9B38A4-3F78-E344-9FAF-6135D682EE90}" sibTransId="{81EC0DA5-5BCE-3B46-81C9-5E57E8C0ED91}"/>
    <dgm:cxn modelId="{78FFE1F4-3B20-A844-BCA5-EBC3A4D6892D}" type="presOf" srcId="{AC3F1555-ED9F-014F-8C96-E636A3980264}" destId="{31091DF5-FE2A-E34A-8E46-D971D8321844}" srcOrd="0" destOrd="0" presId="urn:microsoft.com/office/officeart/2005/8/layout/radial2"/>
    <dgm:cxn modelId="{EBFB3F14-96DA-3A46-867D-132E85666995}" type="presOf" srcId="{AB5DCA36-E0A3-2C40-99D0-3E6DEFA171E0}" destId="{D2F41132-732B-8E4B-92E0-D63130AE033D}" srcOrd="0" destOrd="0" presId="urn:microsoft.com/office/officeart/2005/8/layout/radial2"/>
    <dgm:cxn modelId="{72AE5FEB-D9EC-BE49-866A-6C25AF33206D}" srcId="{E3D10C79-7B73-9445-B913-89ABF3692B03}" destId="{AC3F1555-ED9F-014F-8C96-E636A3980264}" srcOrd="0" destOrd="0" parTransId="{CD112903-86E0-A34B-B78B-5F7145736A6B}" sibTransId="{7D04F329-DA4E-6B40-AE75-998231ED965A}"/>
    <dgm:cxn modelId="{8B3CDC45-0D89-AF43-861E-861B8F0B30A6}" type="presOf" srcId="{E3D10C79-7B73-9445-B913-89ABF3692B03}" destId="{C7E74130-8172-7F45-B3CB-9E51DC4C47A0}" srcOrd="0" destOrd="0" presId="urn:microsoft.com/office/officeart/2005/8/layout/radial2"/>
    <dgm:cxn modelId="{93BDFC80-D777-9D4B-A1C8-CCD885CAA3E4}" type="presOf" srcId="{D862E610-2B62-164B-AF34-EDB2BE873FA8}" destId="{EB846FB9-9ED6-AD43-A341-21D30907F87F}" srcOrd="0" destOrd="0" presId="urn:microsoft.com/office/officeart/2005/8/layout/radial2"/>
    <dgm:cxn modelId="{E440D66E-C522-EA47-8503-8DADBB3509E8}" type="presOf" srcId="{A6BF483D-C522-AE4E-ABCE-5250EA263D0E}" destId="{31091DF5-FE2A-E34A-8E46-D971D8321844}" srcOrd="0" destOrd="1" presId="urn:microsoft.com/office/officeart/2005/8/layout/radial2"/>
    <dgm:cxn modelId="{C3D92601-1DC3-9A47-83E7-4DEC301D5329}" type="presParOf" srcId="{EB94E169-3B5B-F345-83F7-E610ABCD211A}" destId="{9FD9C21C-2018-F44C-9E2C-8945AC3CB7FA}" srcOrd="0" destOrd="0" presId="urn:microsoft.com/office/officeart/2005/8/layout/radial2"/>
    <dgm:cxn modelId="{1ABC24F2-10E4-9F46-B1D7-4994A1B217D6}" type="presParOf" srcId="{9FD9C21C-2018-F44C-9E2C-8945AC3CB7FA}" destId="{02A3B609-C42D-9F41-9C20-6AFCAD05B827}" srcOrd="0" destOrd="0" presId="urn:microsoft.com/office/officeart/2005/8/layout/radial2"/>
    <dgm:cxn modelId="{9C5A4969-FECB-2645-97AC-FF2ABF95C21A}" type="presParOf" srcId="{02A3B609-C42D-9F41-9C20-6AFCAD05B827}" destId="{049DAE13-FC5C-9144-A350-7BA6E15B2F15}" srcOrd="0" destOrd="0" presId="urn:microsoft.com/office/officeart/2005/8/layout/radial2"/>
    <dgm:cxn modelId="{A20D199D-E3D1-0A4D-9AC1-C8A65AA418C8}" type="presParOf" srcId="{02A3B609-C42D-9F41-9C20-6AFCAD05B827}" destId="{FEDE73A6-5C88-2642-8E44-9F7F3E35C015}" srcOrd="1" destOrd="0" presId="urn:microsoft.com/office/officeart/2005/8/layout/radial2"/>
    <dgm:cxn modelId="{D2983CE4-944B-634C-ADD1-840B6D79E116}" type="presParOf" srcId="{9FD9C21C-2018-F44C-9E2C-8945AC3CB7FA}" destId="{D2F41132-732B-8E4B-92E0-D63130AE033D}" srcOrd="1" destOrd="0" presId="urn:microsoft.com/office/officeart/2005/8/layout/radial2"/>
    <dgm:cxn modelId="{A49023BF-F6FD-C949-99E0-C4FD423D88F1}" type="presParOf" srcId="{9FD9C21C-2018-F44C-9E2C-8945AC3CB7FA}" destId="{738579AE-7AE4-8745-933A-BBBAFBDA69D0}" srcOrd="2" destOrd="0" presId="urn:microsoft.com/office/officeart/2005/8/layout/radial2"/>
    <dgm:cxn modelId="{90AEBA46-D52D-9E41-9AC2-9D7486A41D3A}" type="presParOf" srcId="{738579AE-7AE4-8745-933A-BBBAFBDA69D0}" destId="{C7E74130-8172-7F45-B3CB-9E51DC4C47A0}" srcOrd="0" destOrd="0" presId="urn:microsoft.com/office/officeart/2005/8/layout/radial2"/>
    <dgm:cxn modelId="{9E358A52-B97D-4B42-B077-EA8360E2332A}" type="presParOf" srcId="{738579AE-7AE4-8745-933A-BBBAFBDA69D0}" destId="{31091DF5-FE2A-E34A-8E46-D971D8321844}" srcOrd="1" destOrd="0" presId="urn:microsoft.com/office/officeart/2005/8/layout/radial2"/>
    <dgm:cxn modelId="{03742B20-4D72-9F43-98BB-7039FD2B439D}" type="presParOf" srcId="{9FD9C21C-2018-F44C-9E2C-8945AC3CB7FA}" destId="{EB846FB9-9ED6-AD43-A341-21D30907F87F}" srcOrd="3" destOrd="0" presId="urn:microsoft.com/office/officeart/2005/8/layout/radial2"/>
    <dgm:cxn modelId="{8E761417-B2D9-4842-AF05-8F121890C2B4}" type="presParOf" srcId="{9FD9C21C-2018-F44C-9E2C-8945AC3CB7FA}" destId="{0297C70D-E003-884B-AEF9-35C2E7C79A64}" srcOrd="4" destOrd="0" presId="urn:microsoft.com/office/officeart/2005/8/layout/radial2"/>
    <dgm:cxn modelId="{3BC0A8BD-F19B-AD4D-8A68-D39DB7D81B07}" type="presParOf" srcId="{0297C70D-E003-884B-AEF9-35C2E7C79A64}" destId="{45B5B08F-92B3-2443-8137-37B76ECBCCD3}" srcOrd="0" destOrd="0" presId="urn:microsoft.com/office/officeart/2005/8/layout/radial2"/>
    <dgm:cxn modelId="{9DB5FD89-1280-7B4F-AE2C-C0E6AFB74C88}" type="presParOf" srcId="{0297C70D-E003-884B-AEF9-35C2E7C79A64}" destId="{A034183E-487D-BF4C-A3C7-70586E0B81C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846FB9-9ED6-AD43-A341-21D30907F87F}">
      <dsp:nvSpPr>
        <dsp:cNvPr id="0" name=""/>
        <dsp:cNvSpPr/>
      </dsp:nvSpPr>
      <dsp:spPr>
        <a:xfrm rot="1783161">
          <a:off x="5195821" y="6620132"/>
          <a:ext cx="1680946" cy="69082"/>
        </a:xfrm>
        <a:custGeom>
          <a:avLst/>
          <a:gdLst/>
          <a:ahLst/>
          <a:cxnLst/>
          <a:rect l="0" t="0" r="0" b="0"/>
          <a:pathLst>
            <a:path>
              <a:moveTo>
                <a:pt x="0" y="34541"/>
              </a:moveTo>
              <a:lnTo>
                <a:pt x="1680946" y="345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1132-732B-8E4B-92E0-D63130AE033D}">
      <dsp:nvSpPr>
        <dsp:cNvPr id="0" name=""/>
        <dsp:cNvSpPr/>
      </dsp:nvSpPr>
      <dsp:spPr>
        <a:xfrm rot="20679455">
          <a:off x="5282716" y="4182234"/>
          <a:ext cx="1327669" cy="69082"/>
        </a:xfrm>
        <a:custGeom>
          <a:avLst/>
          <a:gdLst/>
          <a:ahLst/>
          <a:cxnLst/>
          <a:rect l="0" t="0" r="0" b="0"/>
          <a:pathLst>
            <a:path>
              <a:moveTo>
                <a:pt x="0" y="34541"/>
              </a:moveTo>
              <a:lnTo>
                <a:pt x="1327669" y="345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E73A6-5C88-2642-8E44-9F7F3E35C015}">
      <dsp:nvSpPr>
        <dsp:cNvPr id="0" name=""/>
        <dsp:cNvSpPr/>
      </dsp:nvSpPr>
      <dsp:spPr>
        <a:xfrm>
          <a:off x="23" y="2642274"/>
          <a:ext cx="6238874" cy="6238874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52" t="-94" r="-966" b="-2462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E74130-8172-7F45-B3CB-9E51DC4C47A0}">
      <dsp:nvSpPr>
        <dsp:cNvPr id="0" name=""/>
        <dsp:cNvSpPr/>
      </dsp:nvSpPr>
      <dsp:spPr>
        <a:xfrm>
          <a:off x="6520024" y="1674252"/>
          <a:ext cx="3743324" cy="3743324"/>
        </a:xfrm>
        <a:prstGeom prst="ellipse">
          <a:avLst/>
        </a:prstGeom>
        <a:solidFill>
          <a:schemeClr val="accent5">
            <a:hueOff val="8008003"/>
            <a:satOff val="-25989"/>
            <a:lumOff val="11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REGENERATIVE MEDICINE</a:t>
          </a:r>
          <a:endParaRPr lang="en-US" sz="2600" kern="1200" dirty="0"/>
        </a:p>
      </dsp:txBody>
      <dsp:txXfrm>
        <a:off x="6520024" y="1674252"/>
        <a:ext cx="3743324" cy="3743324"/>
      </dsp:txXfrm>
    </dsp:sp>
    <dsp:sp modelId="{31091DF5-FE2A-E34A-8E46-D971D8321844}">
      <dsp:nvSpPr>
        <dsp:cNvPr id="0" name=""/>
        <dsp:cNvSpPr/>
      </dsp:nvSpPr>
      <dsp:spPr>
        <a:xfrm>
          <a:off x="10637682" y="1674252"/>
          <a:ext cx="5614987" cy="374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1" kern="1200" dirty="0" smtClean="0"/>
            <a:t>transplantation of tissue engineering constructs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1" kern="1200" dirty="0" smtClean="0"/>
            <a:t>scaffold acts as a supporting framework for cell delivery</a:t>
          </a:r>
          <a:endParaRPr lang="en-US" sz="3900" kern="1200" dirty="0"/>
        </a:p>
      </dsp:txBody>
      <dsp:txXfrm>
        <a:off x="10637682" y="1674252"/>
        <a:ext cx="5614987" cy="3743324"/>
      </dsp:txXfrm>
    </dsp:sp>
    <dsp:sp modelId="{45B5B08F-92B3-2443-8137-37B76ECBCCD3}">
      <dsp:nvSpPr>
        <dsp:cNvPr id="0" name=""/>
        <dsp:cNvSpPr/>
      </dsp:nvSpPr>
      <dsp:spPr>
        <a:xfrm>
          <a:off x="6520024" y="6127557"/>
          <a:ext cx="3743324" cy="3743324"/>
        </a:xfrm>
        <a:prstGeom prst="ellipse">
          <a:avLst/>
        </a:prstGeom>
        <a:solidFill>
          <a:schemeClr val="accent5">
            <a:hueOff val="16016006"/>
            <a:satOff val="-51978"/>
            <a:lumOff val="235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ADVANCED IN VITRO MODELS</a:t>
          </a:r>
          <a:endParaRPr lang="en-US" sz="2600" kern="1200" dirty="0"/>
        </a:p>
      </dsp:txBody>
      <dsp:txXfrm>
        <a:off x="6520024" y="6127557"/>
        <a:ext cx="3743324" cy="3743324"/>
      </dsp:txXfrm>
    </dsp:sp>
    <dsp:sp modelId="{A034183E-487D-BF4C-A3C7-70586E0B81C8}">
      <dsp:nvSpPr>
        <dsp:cNvPr id="0" name=""/>
        <dsp:cNvSpPr/>
      </dsp:nvSpPr>
      <dsp:spPr>
        <a:xfrm>
          <a:off x="10637682" y="6127557"/>
          <a:ext cx="5614987" cy="374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1" kern="1200" dirty="0" smtClean="0"/>
            <a:t>integration of chemical and biochemical cues in a 3D system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1" kern="1200" dirty="0" smtClean="0"/>
            <a:t>recapitulation</a:t>
          </a:r>
          <a:r>
            <a:rPr lang="en-US" sz="3900" b="1" kern="1200" baseline="0" dirty="0" smtClean="0"/>
            <a:t> </a:t>
          </a:r>
          <a:r>
            <a:rPr lang="en-US" sz="3900" b="1" kern="1200" dirty="0" smtClean="0"/>
            <a:t>of a 3D tissue models</a:t>
          </a:r>
          <a:endParaRPr lang="en-US" sz="3900" kern="1200" dirty="0"/>
        </a:p>
      </dsp:txBody>
      <dsp:txXfrm>
        <a:off x="10637682" y="6127557"/>
        <a:ext cx="5614987" cy="3743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201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6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09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Titolo Testo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–Giovanni Mela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85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grpSp>
        <p:nvGrpSpPr>
          <p:cNvPr id="5" name="Gruppo 4"/>
          <p:cNvGrpSpPr/>
          <p:nvPr userDrawn="1"/>
        </p:nvGrpSpPr>
        <p:grpSpPr>
          <a:xfrm>
            <a:off x="588085" y="436290"/>
            <a:ext cx="23189970" cy="1742554"/>
            <a:chOff x="714780" y="356369"/>
            <a:chExt cx="23189970" cy="1742554"/>
          </a:xfrm>
        </p:grpSpPr>
        <p:pic>
          <p:nvPicPr>
            <p:cNvPr id="6" name="Logo_PenDrive_giornata.pdf"/>
            <p:cNvPicPr>
              <a:picLocks noChangeAspect="1"/>
            </p:cNvPicPr>
            <p:nvPr/>
          </p:nvPicPr>
          <p:blipFill>
            <a:blip r:embed="rId12" cstate="print">
              <a:extLst/>
            </a:blip>
            <a:stretch>
              <a:fillRect/>
            </a:stretch>
          </p:blipFill>
          <p:spPr>
            <a:xfrm>
              <a:off x="714780" y="587089"/>
              <a:ext cx="3617251" cy="1281216"/>
            </a:xfrm>
            <a:prstGeom prst="rect">
              <a:avLst/>
            </a:prstGeom>
            <a:ln w="25400">
              <a:miter lim="400000"/>
            </a:ln>
            <a:effectLst>
              <a:outerShdw blurRad="355600" dist="177800" dir="54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logo_UCBM_ovale_CMYK_bucato.pdf"/>
            <p:cNvPicPr>
              <a:picLocks noChangeAspect="1"/>
            </p:cNvPicPr>
            <p:nvPr/>
          </p:nvPicPr>
          <p:blipFill>
            <a:blip r:embed="rId13" cstate="print">
              <a:extLst/>
            </a:blip>
            <a:stretch>
              <a:fillRect/>
            </a:stretch>
          </p:blipFill>
          <p:spPr>
            <a:xfrm>
              <a:off x="21833382" y="356369"/>
              <a:ext cx="2071368" cy="1742554"/>
            </a:xfrm>
            <a:prstGeom prst="rect">
              <a:avLst/>
            </a:prstGeom>
            <a:ln w="12700">
              <a:miter lim="400000"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07165" y="3061252"/>
            <a:ext cx="22064870" cy="9144000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65211" y="7530500"/>
            <a:ext cx="12753490" cy="3529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Alberto Rainer,</a:t>
            </a:r>
            <a:r>
              <a:rPr kumimoji="0" lang="en-US" sz="5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PhD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aseline="0" dirty="0"/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Unit of Tissue Engineering &amp;</a:t>
            </a:r>
            <a:r>
              <a:rPr kumimoji="0" lang="en-US" sz="400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Chemistry for Engineering</a:t>
            </a:r>
            <a:endParaRPr lang="en-US" sz="4000" i="1" dirty="0" smtClean="0"/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i="1" dirty="0" smtClean="0"/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i="1" u="sng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a.rainer@unicampus</a:t>
            </a:r>
            <a:r>
              <a:rPr lang="en-US" sz="4000" i="1" u="sng" dirty="0" err="1" smtClean="0"/>
              <a:t>.it</a:t>
            </a:r>
            <a:endParaRPr kumimoji="0" lang="en-US" sz="4000" i="1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397619" y="4092102"/>
            <a:ext cx="144333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07164" y="4092102"/>
            <a:ext cx="16946751" cy="2659218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r>
              <a:rPr kumimoji="0" lang="en-US" sz="6000" b="1" i="0" u="none" strike="noStrike" normalizeH="0" baseline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ADVANCED MANUFACTURING</a:t>
            </a:r>
            <a:r>
              <a:rPr kumimoji="0" lang="en-US" sz="6000" b="1" i="0" u="none" strike="noStrike" normalizeH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PROCESSES FOR TISSUE ENGINEERING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676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2420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COMPUTER AIDED TISSUE</a:t>
            </a:r>
            <a:r>
              <a:rPr kumimoji="0" lang="en-US" sz="6000" b="1" i="0" u="none" strike="noStrike" normalizeH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ENGINEERING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4934" y="4349175"/>
            <a:ext cx="16848666" cy="6576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3800" dirty="0" smtClean="0"/>
              <a:t>Application of </a:t>
            </a:r>
            <a:r>
              <a:rPr lang="en-US" sz="3800" i="1" dirty="0" smtClean="0"/>
              <a:t>additive manufacturing </a:t>
            </a:r>
            <a:r>
              <a:rPr lang="en-US" sz="3800" dirty="0" smtClean="0"/>
              <a:t>(also known as </a:t>
            </a:r>
            <a:r>
              <a:rPr lang="en-US" sz="3800" i="1" dirty="0" smtClean="0"/>
              <a:t>rapid prototyping</a:t>
            </a:r>
            <a:r>
              <a:rPr lang="en-US" sz="3800" dirty="0" smtClean="0"/>
              <a:t>) techniques to tissue engineering is rapidly revolutionizing tissue engineering.</a:t>
            </a: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sz="3800" dirty="0" smtClean="0"/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3800" dirty="0" smtClean="0"/>
              <a:t>Free form fabrication of multi-material constructs with complex shapes, that were unachievable with conventional techniques.</a:t>
            </a: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3800" dirty="0" smtClean="0"/>
              <a:t>Production of 3D porous substrates (scaffolds) for tissue engineering. </a:t>
            </a: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sz="3800" dirty="0"/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3800" dirty="0" smtClean="0"/>
              <a:t>Example: highly compliant polyurethane scaffolds for myocardial tissue engineering (MIUR FIRB “Future in Research” 2010).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08053" y="11495629"/>
            <a:ext cx="16082427" cy="18985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it-IT" sz="3200" b="1" dirty="0" err="1" smtClean="0"/>
              <a:t>Chiono</a:t>
            </a:r>
            <a:r>
              <a:rPr lang="it-IT" sz="3200" b="1" dirty="0" smtClean="0"/>
              <a:t> V, Mozetic </a:t>
            </a:r>
            <a:r>
              <a:rPr lang="it-IT" sz="3200" b="1" dirty="0" err="1" smtClean="0"/>
              <a:t>P</a:t>
            </a:r>
            <a:r>
              <a:rPr lang="it-IT" sz="3200" b="1" dirty="0" smtClean="0"/>
              <a:t> </a:t>
            </a:r>
            <a:r>
              <a:rPr lang="it-IT" sz="3200" b="1" i="1" dirty="0" smtClean="0"/>
              <a:t>et </a:t>
            </a:r>
            <a:r>
              <a:rPr lang="it-IT" sz="3200" b="1" i="1" dirty="0"/>
              <a:t>al. </a:t>
            </a:r>
            <a:r>
              <a:rPr lang="it-IT" sz="3200" b="1" dirty="0" err="1" smtClean="0"/>
              <a:t>Polyurethane-based</a:t>
            </a:r>
            <a:r>
              <a:rPr lang="it-IT" sz="3200" b="1" dirty="0" smtClean="0"/>
              <a:t> </a:t>
            </a:r>
            <a:r>
              <a:rPr lang="it-IT" sz="3200" b="1" dirty="0" err="1"/>
              <a:t>scaffolds</a:t>
            </a:r>
            <a:r>
              <a:rPr lang="it-IT" sz="3200" b="1" dirty="0"/>
              <a:t> for </a:t>
            </a:r>
            <a:r>
              <a:rPr lang="it-IT" sz="3200" b="1" dirty="0" err="1"/>
              <a:t>myocardial</a:t>
            </a:r>
            <a:r>
              <a:rPr lang="it-IT" sz="3200" b="1" dirty="0"/>
              <a:t> </a:t>
            </a:r>
            <a:r>
              <a:rPr lang="it-IT" sz="3200" b="1" dirty="0" err="1"/>
              <a:t>tissue</a:t>
            </a:r>
            <a:r>
              <a:rPr lang="it-IT" sz="3200" b="1" dirty="0"/>
              <a:t> </a:t>
            </a:r>
            <a:r>
              <a:rPr lang="it-IT" sz="3200" b="1" dirty="0" err="1"/>
              <a:t>engineering</a:t>
            </a:r>
            <a:r>
              <a:rPr lang="it-IT" sz="3200" b="1" dirty="0"/>
              <a:t>. Interface </a:t>
            </a:r>
            <a:r>
              <a:rPr lang="it-IT" sz="3200" b="1" dirty="0" smtClean="0"/>
              <a:t>Focus, 2014:4;20130045</a:t>
            </a:r>
            <a:r>
              <a:rPr lang="it-IT" sz="3200" b="1" dirty="0"/>
              <a:t>.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146" name="Picture 2" descr="C:\Users\Ape\Desktop\tempor butta\2tiss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889" y="4024956"/>
            <a:ext cx="5248275" cy="9204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0214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2420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LIMITATIONS OF CONVENTIONAL ADDITIVE</a:t>
            </a:r>
            <a:r>
              <a:rPr kumimoji="0" lang="en-US" sz="6000" b="1" i="0" u="none" strike="noStrike" normalizeH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MANUFACTURING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91067" y="4434840"/>
            <a:ext cx="16272933" cy="5684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4000" dirty="0" smtClean="0"/>
              <a:t>While 3D printing of thermoplastic biopolymers is an established technique for the production of e.g. bone grafts, the process has severe limitations for soft tissues.</a:t>
            </a: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sz="4000" dirty="0" smtClean="0"/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4000" dirty="0" smtClean="0"/>
              <a:t>Major issues regard: </a:t>
            </a:r>
            <a:r>
              <a:rPr lang="en-US" sz="4000" dirty="0" err="1" smtClean="0"/>
              <a:t>i</a:t>
            </a:r>
            <a:r>
              <a:rPr lang="en-US" sz="4000" dirty="0" smtClean="0"/>
              <a:t>) limited choice of materials; ii) low resolution; iii) smooth surface hampering cell adhesion.</a:t>
            </a: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4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4000" dirty="0" smtClean="0"/>
              <a:t>Combination of additive manufacturing with other techniques to improve scaffold performances </a:t>
            </a:r>
            <a:r>
              <a:rPr lang="en-US" sz="4000" dirty="0" smtClean="0">
                <a:sym typeface="Wingdings"/>
              </a:rPr>
              <a:t> hybrid additive manufacturing.</a:t>
            </a:r>
            <a:endParaRPr lang="en-US" sz="40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491067" y="11330685"/>
            <a:ext cx="16987133" cy="18985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it-IT" sz="3200" b="1" dirty="0" smtClean="0"/>
              <a:t>Giannitelli </a:t>
            </a:r>
            <a:r>
              <a:rPr lang="it-IT" sz="3200" b="1" dirty="0" err="1" smtClean="0"/>
              <a:t>S</a:t>
            </a:r>
            <a:r>
              <a:rPr lang="it-IT" sz="3200" b="1" dirty="0" smtClean="0"/>
              <a:t>, Mozetic </a:t>
            </a:r>
            <a:r>
              <a:rPr lang="it-IT" sz="3200" b="1" dirty="0" err="1" smtClean="0"/>
              <a:t>P</a:t>
            </a:r>
            <a:r>
              <a:rPr lang="it-IT" sz="3200" b="1" dirty="0" smtClean="0"/>
              <a:t>, Trombetta M, Rainer A, </a:t>
            </a:r>
            <a:r>
              <a:rPr lang="it-IT" sz="3200" b="1" dirty="0" err="1" smtClean="0"/>
              <a:t>Combined</a:t>
            </a:r>
            <a:r>
              <a:rPr lang="it-IT" sz="3200" b="1" dirty="0" smtClean="0"/>
              <a:t> additive manufacturing </a:t>
            </a:r>
            <a:r>
              <a:rPr lang="it-IT" sz="3200" b="1" dirty="0" err="1" smtClean="0"/>
              <a:t>approaches</a:t>
            </a:r>
            <a:r>
              <a:rPr lang="it-IT" sz="3200" b="1" dirty="0" smtClean="0"/>
              <a:t> for </a:t>
            </a:r>
            <a:r>
              <a:rPr lang="it-IT" sz="3200" b="1" dirty="0" err="1" smtClean="0"/>
              <a:t>tissue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engineering</a:t>
            </a:r>
            <a:r>
              <a:rPr lang="it-IT" sz="3200" b="1" dirty="0" smtClean="0"/>
              <a:t>, Acta </a:t>
            </a:r>
            <a:r>
              <a:rPr lang="it-IT" sz="3200" b="1" dirty="0" err="1" smtClean="0"/>
              <a:t>Biomaterialia</a:t>
            </a:r>
            <a:r>
              <a:rPr lang="it-IT" sz="3200" b="1" dirty="0" smtClean="0"/>
              <a:t>, 2015;24:1-11.</a:t>
            </a:r>
            <a:endParaRPr lang="it-IT" sz="3200" b="1" dirty="0"/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324576" y="11665922"/>
            <a:ext cx="5330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Centola et al. </a:t>
            </a:r>
            <a:r>
              <a:rPr lang="it-IT" sz="2400" b="1" dirty="0" err="1" smtClean="0"/>
              <a:t>Biofabrication</a:t>
            </a:r>
            <a:r>
              <a:rPr lang="it-IT" sz="2400" b="1" dirty="0" smtClean="0"/>
              <a:t> (2010).</a:t>
            </a:r>
            <a:endParaRPr lang="en-US" sz="2400" dirty="0"/>
          </a:p>
        </p:txBody>
      </p:sp>
      <p:pic>
        <p:nvPicPr>
          <p:cNvPr id="7170" name="Picture 2" descr="C:\Users\Ape\Desktop\tempor butta\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4576" y="4023799"/>
            <a:ext cx="4510412" cy="7642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8067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2420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BIOPRINTING OF THERMOSENSITIVE HYDROGELS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5667" y="3804628"/>
            <a:ext cx="16272933" cy="7530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4000" dirty="0" smtClean="0"/>
              <a:t>Another major criticality to the widespread diffusion of CATE is represented by the processing of hydrogels.</a:t>
            </a: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sz="4000" dirty="0" smtClean="0"/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Current technologies are often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hampered by low resolution and harsh processing conditions.</a:t>
            </a: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4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4000" dirty="0" smtClean="0"/>
              <a:t>Incorporation of living cells in the hydrogel (i.e. </a:t>
            </a:r>
            <a:r>
              <a:rPr lang="en-US" sz="4000" b="1" i="1" dirty="0" smtClean="0"/>
              <a:t>bioprinting</a:t>
            </a:r>
            <a:r>
              <a:rPr lang="en-US" sz="4000" dirty="0" smtClean="0"/>
              <a:t>) still represents a major challenge. </a:t>
            </a: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sz="4000" dirty="0"/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4000" dirty="0" smtClean="0"/>
              <a:t>As an outcome of FIRB project, we have developed a process exploiting thermosensitive hydrogels for a cell-compatible bioprinting.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57943" y="11491278"/>
            <a:ext cx="16662400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Italian </a:t>
            </a:r>
            <a:r>
              <a:rPr lang="en-US" sz="2800" b="1" dirty="0" smtClean="0"/>
              <a:t>p</a:t>
            </a: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atent application </a:t>
            </a:r>
            <a:r>
              <a:rPr lang="fi-FI" sz="2800" b="1" dirty="0"/>
              <a:t>102015000020718</a:t>
            </a: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:</a:t>
            </a:r>
            <a:r>
              <a:rPr kumimoji="0" lang="en-US" sz="2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lang="en-US" sz="2800" b="1" dirty="0" err="1" smtClean="0"/>
              <a:t>Metodo</a:t>
            </a:r>
            <a:r>
              <a:rPr lang="en-US" sz="2800" b="1" dirty="0" smtClean="0"/>
              <a:t> </a:t>
            </a:r>
            <a:r>
              <a:rPr lang="en-US" sz="2800" b="1" dirty="0"/>
              <a:t>per la </a:t>
            </a:r>
            <a:r>
              <a:rPr lang="en-US" sz="2800" b="1" dirty="0" err="1"/>
              <a:t>preparazione</a:t>
            </a:r>
            <a:r>
              <a:rPr lang="en-US" sz="2800" b="1" dirty="0"/>
              <a:t> di </a:t>
            </a:r>
            <a:r>
              <a:rPr lang="en-US" sz="2800" b="1" dirty="0" err="1"/>
              <a:t>costrutti</a:t>
            </a:r>
            <a:r>
              <a:rPr lang="en-US" sz="2800" b="1" dirty="0"/>
              <a:t> </a:t>
            </a:r>
            <a:r>
              <a:rPr lang="en-US" sz="2800" b="1" dirty="0" err="1"/>
              <a:t>cellularizzati</a:t>
            </a:r>
            <a:r>
              <a:rPr lang="en-US" sz="2800" b="1" dirty="0"/>
              <a:t> a base di </a:t>
            </a:r>
            <a:r>
              <a:rPr lang="en-US" sz="2800" b="1" dirty="0" err="1"/>
              <a:t>idrogeli</a:t>
            </a:r>
            <a:r>
              <a:rPr lang="en-US" sz="2800" b="1" dirty="0"/>
              <a:t> </a:t>
            </a:r>
            <a:r>
              <a:rPr lang="en-US" sz="2800" b="1" dirty="0" err="1"/>
              <a:t>termosensibili</a:t>
            </a:r>
            <a:r>
              <a:rPr lang="en-US" sz="2800" b="1" dirty="0"/>
              <a:t> </a:t>
            </a:r>
            <a:r>
              <a:rPr lang="en-US" sz="2800" b="1" dirty="0" err="1"/>
              <a:t>tramite</a:t>
            </a:r>
            <a:r>
              <a:rPr lang="en-US" sz="2800" b="1" dirty="0"/>
              <a:t> </a:t>
            </a:r>
            <a:r>
              <a:rPr lang="en-US" sz="2800" b="1" dirty="0" err="1"/>
              <a:t>tecnica</a:t>
            </a:r>
            <a:r>
              <a:rPr lang="en-US" sz="2800" b="1" dirty="0"/>
              <a:t> </a:t>
            </a:r>
            <a:r>
              <a:rPr lang="en-US" sz="2800" b="1" dirty="0" smtClean="0"/>
              <a:t>di </a:t>
            </a:r>
            <a:r>
              <a:rPr lang="en-US" sz="2800" b="1" dirty="0" err="1" smtClean="0"/>
              <a:t>prototipazione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rapida</a:t>
            </a:r>
            <a:r>
              <a:rPr lang="en-US" sz="2800" b="1" dirty="0"/>
              <a:t> </a:t>
            </a: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(2015).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53000" y="4760439"/>
            <a:ext cx="5867400" cy="588929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7204267" y="4434840"/>
            <a:ext cx="1007533" cy="8229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511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2420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FURTHER IMPROVEMENTS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5667" y="3808259"/>
            <a:ext cx="14952133" cy="7038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3200" dirty="0" smtClean="0"/>
              <a:t>Development of composite </a:t>
            </a:r>
            <a:r>
              <a:rPr lang="en-US" sz="3200" i="1" dirty="0" err="1" smtClean="0"/>
              <a:t>bioinks</a:t>
            </a:r>
            <a:r>
              <a:rPr lang="en-US" sz="3200" i="1" dirty="0" smtClean="0"/>
              <a:t> </a:t>
            </a:r>
            <a:r>
              <a:rPr lang="en-US" sz="3200" dirty="0" smtClean="0"/>
              <a:t>containing a thermosensitive polymer (e.g. a commercial </a:t>
            </a:r>
            <a:r>
              <a:rPr lang="en-US" sz="3200" dirty="0" err="1" smtClean="0"/>
              <a:t>poloxamer</a:t>
            </a:r>
            <a:r>
              <a:rPr lang="en-US" sz="3200" dirty="0" smtClean="0"/>
              <a:t>) blended to other biopolymers (e.g. alginate).</a:t>
            </a: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sz="3200" dirty="0" smtClean="0"/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3200" dirty="0" smtClean="0"/>
              <a:t>The </a:t>
            </a:r>
            <a:r>
              <a:rPr lang="en-US" sz="3200" dirty="0" err="1" smtClean="0"/>
              <a:t>poloxamer</a:t>
            </a:r>
            <a:r>
              <a:rPr lang="en-US" sz="3200" dirty="0" smtClean="0"/>
              <a:t> confers instant gelation and shape fidelity, while a second crosslinking step (Ca</a:t>
            </a:r>
            <a:r>
              <a:rPr lang="en-US" sz="3200" baseline="30000" dirty="0" smtClean="0"/>
              <a:t>++</a:t>
            </a:r>
            <a:r>
              <a:rPr lang="en-US" sz="3200" dirty="0"/>
              <a:t>-</a:t>
            </a:r>
            <a:r>
              <a:rPr lang="en-US" sz="3200" dirty="0" smtClean="0"/>
              <a:t>induced alginate gelation) provides long term stability.</a:t>
            </a:r>
            <a:endParaRPr kumimoji="0" lang="en-US" sz="32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32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3200" dirty="0" smtClean="0"/>
              <a:t>The system has been successfully tested in combination with different cells, showing excellent biocompatibility.</a:t>
            </a: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sz="3200" dirty="0"/>
          </a:p>
          <a:p>
            <a:pPr marL="685800" indent="-685800" algn="just">
              <a:buFont typeface="Arial" charset="0"/>
              <a:buChar char="•"/>
            </a:pPr>
            <a:r>
              <a:rPr lang="en-US" sz="3200" dirty="0" smtClean="0"/>
              <a:t>The templating </a:t>
            </a:r>
            <a:r>
              <a:rPr lang="en-US" sz="3200" dirty="0" err="1" smtClean="0"/>
              <a:t>poloxamer</a:t>
            </a:r>
            <a:r>
              <a:rPr lang="en-US" sz="3200" dirty="0" smtClean="0"/>
              <a:t> component is rapidly eluted from the hydrogel, which maintains its 3D structure.</a:t>
            </a: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sz="3200" dirty="0"/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3200" dirty="0" smtClean="0"/>
              <a:t>The material has also been investigated as a potential drug delivery system.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5666" y="10875462"/>
            <a:ext cx="15256933" cy="1990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kumimoji="0" lang="it-IT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Giannitelli</a:t>
            </a:r>
            <a:r>
              <a:rPr kumimoji="0" lang="it-IT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SM, Mozetic </a:t>
            </a:r>
            <a:r>
              <a:rPr kumimoji="0" lang="it-IT" sz="24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P</a:t>
            </a:r>
            <a:r>
              <a:rPr kumimoji="0" lang="it-IT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, Trombetta M, Rainer A</a:t>
            </a:r>
            <a:r>
              <a:rPr lang="it-IT" sz="2400" b="1" dirty="0"/>
              <a:t>, Additive Manufacturing of Pluronic/Alginate </a:t>
            </a:r>
            <a:r>
              <a:rPr lang="it-IT" sz="2400" b="1" dirty="0" smtClean="0"/>
              <a:t>Composite </a:t>
            </a:r>
            <a:r>
              <a:rPr lang="it-IT" sz="2400" b="1" dirty="0"/>
              <a:t>Thermogels for </a:t>
            </a:r>
            <a:r>
              <a:rPr lang="it-IT" sz="2400" b="1" dirty="0" err="1"/>
              <a:t>Drug</a:t>
            </a:r>
            <a:r>
              <a:rPr lang="it-IT" sz="2400" b="1" dirty="0"/>
              <a:t> and Cell </a:t>
            </a:r>
            <a:r>
              <a:rPr lang="it-IT" sz="2400" b="1" dirty="0" smtClean="0"/>
              <a:t>Delivery, in </a:t>
            </a:r>
            <a:r>
              <a:rPr lang="it-IT" sz="2400" b="1" dirty="0"/>
              <a:t>Additive </a:t>
            </a:r>
            <a:r>
              <a:rPr lang="it-IT" sz="2400" b="1" dirty="0" smtClean="0"/>
              <a:t>Manufacturing: </a:t>
            </a:r>
            <a:r>
              <a:rPr lang="it-IT" sz="2400" b="1" dirty="0" err="1" smtClean="0"/>
              <a:t>Innovations</a:t>
            </a:r>
            <a:r>
              <a:rPr lang="it-IT" sz="2400" b="1" dirty="0"/>
              <a:t>, </a:t>
            </a:r>
            <a:r>
              <a:rPr lang="it-IT" sz="2400" b="1" dirty="0" err="1"/>
              <a:t>Advances</a:t>
            </a:r>
            <a:r>
              <a:rPr lang="it-IT" sz="2400" b="1" dirty="0"/>
              <a:t>, and </a:t>
            </a:r>
            <a:r>
              <a:rPr lang="it-IT" sz="2400" b="1" dirty="0" smtClean="0"/>
              <a:t>Applications. </a:t>
            </a:r>
            <a:r>
              <a:rPr lang="it-IT" sz="2400" b="1" dirty="0" err="1" smtClean="0"/>
              <a:t>Srivatsan</a:t>
            </a:r>
            <a:r>
              <a:rPr lang="it-IT" sz="2400" b="1" dirty="0" smtClean="0"/>
              <a:t> TS,  </a:t>
            </a:r>
            <a:r>
              <a:rPr lang="it-IT" sz="2400" b="1" dirty="0" err="1" smtClean="0"/>
              <a:t>Sudarshan</a:t>
            </a:r>
            <a:r>
              <a:rPr lang="it-IT" sz="2400" b="1" dirty="0" smtClean="0"/>
              <a:t> TS (</a:t>
            </a:r>
            <a:r>
              <a:rPr lang="it-IT" sz="2400" b="1" dirty="0" err="1" smtClean="0"/>
              <a:t>eds</a:t>
            </a:r>
            <a:r>
              <a:rPr lang="it-IT" sz="2400" b="1" dirty="0" smtClean="0"/>
              <a:t>.), Taylor &amp; Francis, 2015.</a:t>
            </a:r>
            <a:endParaRPr lang="it-IT" sz="2400" dirty="0"/>
          </a:p>
          <a:p>
            <a:pPr algn="just"/>
            <a:endParaRPr lang="it-IT" sz="2400" b="1" dirty="0"/>
          </a:p>
          <a:p>
            <a:pPr algn="just"/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2850" y="3881120"/>
            <a:ext cx="5054600" cy="43142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9757" y="8470654"/>
            <a:ext cx="8166100" cy="33401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65666" y="12095026"/>
            <a:ext cx="14297183" cy="12830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algn="l"/>
            <a:r>
              <a:rPr lang="en-US" sz="2400" b="1" dirty="0" smtClean="0"/>
              <a:t>Awarded at Advanced Functional Polymers in Medicine</a:t>
            </a:r>
            <a:r>
              <a:rPr lang="en-US" sz="2400" b="1" smtClean="0"/>
              <a:t>, Galway, </a:t>
            </a:r>
            <a:r>
              <a:rPr lang="en-US" sz="2400" b="1" dirty="0" smtClean="0"/>
              <a:t>2015 (best poster presentation)  </a:t>
            </a:r>
            <a:endParaRPr lang="it-IT" sz="2400" b="1" dirty="0"/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266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2420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MICROFLUIDIC</a:t>
            </a:r>
            <a:r>
              <a:rPr kumimoji="0" lang="en-US" sz="6000" b="1" i="0" u="none" strike="noStrike" normalizeH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ASSISTED BIOPRINTING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9401" y="3913990"/>
            <a:ext cx="13004800" cy="8023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3200" dirty="0" smtClean="0"/>
              <a:t>Convergence between microfluidics and additive manufacturing.</a:t>
            </a: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sz="3200" dirty="0" smtClean="0"/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At the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heart of the process, there is a microfluidic printing head, with a multi-inlet configuration and terminated with a coaxial needle.</a:t>
            </a: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sz="3200" dirty="0"/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3200" b="1" i="1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Bioink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contains alginate as a gelling agent, in blend with photo-curable biopolymers (</a:t>
            </a:r>
            <a:r>
              <a:rPr lang="en-US" sz="3200" dirty="0" smtClean="0"/>
              <a:t>methacrylate derivatives) and a photo-catalyst.</a:t>
            </a:r>
            <a:endParaRPr kumimoji="0" lang="en-US" sz="32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1225550" lvl="7" indent="-514350" algn="just">
              <a:buFont typeface="+mj-lt"/>
              <a:buAutoNum type="arabicPeriod"/>
            </a:pPr>
            <a:r>
              <a:rPr lang="en-US" sz="3200" dirty="0" err="1" smtClean="0"/>
              <a:t>Bioink</a:t>
            </a:r>
            <a:r>
              <a:rPr lang="en-US" sz="3200" dirty="0" smtClean="0"/>
              <a:t> is extruded through the inner needle, while a Ca</a:t>
            </a:r>
            <a:r>
              <a:rPr lang="en-US" sz="3200" baseline="30000" dirty="0" smtClean="0"/>
              <a:t>++ </a:t>
            </a:r>
            <a:r>
              <a:rPr lang="en-US" sz="3200" dirty="0" smtClean="0"/>
              <a:t>solution is fed through the outer needle</a:t>
            </a:r>
          </a:p>
          <a:p>
            <a:pPr marL="1225550" lvl="7" indent="-514350" algn="just">
              <a:buFont typeface="+mj-lt"/>
              <a:buAutoNum type="arabicPeriod"/>
            </a:pP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Instant gelation of the </a:t>
            </a:r>
            <a:r>
              <a:rPr kumimoji="0" lang="en-US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bioink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, which is extruded as a single fiber</a:t>
            </a:r>
          </a:p>
          <a:p>
            <a:pPr marL="1225550" lvl="7" indent="-514350" algn="just">
              <a:buFont typeface="+mj-lt"/>
              <a:buAutoNum type="arabicPeriod"/>
            </a:pPr>
            <a:r>
              <a:rPr lang="en-US" sz="3200" dirty="0" smtClean="0"/>
              <a:t>Post-process curing by mild UV (365 nm) irradiation.</a:t>
            </a:r>
            <a:endParaRPr kumimoji="0" lang="en-US" sz="32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sz="3200" dirty="0" smtClean="0"/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3200" dirty="0" smtClean="0"/>
              <a:t>The process is cell compatible and multi-material cell-laden constructs can be obtained.</a:t>
            </a:r>
            <a:endParaRPr lang="en-US" sz="3200" dirty="0"/>
          </a:p>
        </p:txBody>
      </p:sp>
      <p:pic>
        <p:nvPicPr>
          <p:cNvPr id="2050" name="Picture 2" descr="C:\Users\Ape\Desktop\tempor butta\pi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6834" y="4342739"/>
            <a:ext cx="9532937" cy="759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9533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2420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OUTLOOK – 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SKELETAL MUSCLE REGENERATION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7184" y="9325683"/>
            <a:ext cx="12463678" cy="2606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Microfluidic assisted bioprinting of C2C12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murine myogenic cell line using PEG-Fibrinogen photo-curable </a:t>
            </a:r>
            <a:r>
              <a:rPr kumimoji="0" lang="en-US" sz="32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bioink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.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baseline="0" dirty="0"/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RATIONALE: </a:t>
            </a:r>
            <a:r>
              <a:rPr kumimoji="0" lang="en-US" sz="320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mechanical</a:t>
            </a:r>
            <a:r>
              <a:rPr kumimoji="0" lang="en-US" sz="3200" b="1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US" sz="32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confinement of cells into highly aligned hydrogel fibers may be sufficient to drive cell fusion and alignment.</a:t>
            </a:r>
            <a:endParaRPr kumimoji="0" lang="en-US" sz="3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8045" y="3934354"/>
            <a:ext cx="9547729" cy="7889740"/>
          </a:xfrm>
          <a:prstGeom prst="rect">
            <a:avLst/>
          </a:prstGeom>
        </p:spPr>
      </p:pic>
      <p:pic>
        <p:nvPicPr>
          <p:cNvPr id="1026" name="Picture 2" descr="C:\Users\Ape\Desktop\tempor butta\vetrio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184" y="4053701"/>
            <a:ext cx="11485487" cy="4859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771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2420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99673" y="10488792"/>
            <a:ext cx="54906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u="sng" dirty="0" smtClean="0">
                <a:solidFill>
                  <a:schemeClr val="tx1"/>
                </a:solidFill>
              </a:rPr>
              <a:t>CAST HYDROGEL</a:t>
            </a:r>
            <a:endParaRPr lang="it-IT" i="1" u="sng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836587" y="10538762"/>
            <a:ext cx="42450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u="sng" dirty="0" smtClean="0">
                <a:solidFill>
                  <a:schemeClr val="tx1"/>
                </a:solidFill>
              </a:rPr>
              <a:t>BIOPRINTING</a:t>
            </a:r>
            <a:endParaRPr lang="it-IT" i="1" u="sng" dirty="0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MYOGENIC POTENTIAL – IN VITRO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9255402" y="10598973"/>
            <a:ext cx="5909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solidFill>
                  <a:srgbClr val="FF0000"/>
                </a:solidFill>
              </a:rPr>
              <a:t>m</a:t>
            </a:r>
            <a:r>
              <a:rPr lang="en-US" sz="2400" b="1" i="1" dirty="0" smtClean="0">
                <a:solidFill>
                  <a:srgbClr val="FF0000"/>
                </a:solidFill>
              </a:rPr>
              <a:t>yosin heavy chain</a:t>
            </a:r>
          </a:p>
          <a:p>
            <a:pPr algn="l"/>
            <a:r>
              <a:rPr lang="en-US" sz="2400" b="1" i="1" dirty="0">
                <a:solidFill>
                  <a:srgbClr val="00B050"/>
                </a:solidFill>
              </a:rPr>
              <a:t>l</a:t>
            </a:r>
            <a:r>
              <a:rPr lang="en-US" sz="2400" b="1" i="1" dirty="0" smtClean="0">
                <a:solidFill>
                  <a:srgbClr val="00B050"/>
                </a:solidFill>
              </a:rPr>
              <a:t>aminin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3076" name="Picture 4" descr="C:\Users\Ape\Desktop\tempor butta\tissu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303" y="5254536"/>
            <a:ext cx="6862763" cy="5168900"/>
          </a:xfrm>
          <a:prstGeom prst="rect">
            <a:avLst/>
          </a:prstGeom>
          <a:noFill/>
        </p:spPr>
      </p:pic>
      <p:pic>
        <p:nvPicPr>
          <p:cNvPr id="3077" name="Picture 5" descr="C:\Users\Ape\Desktop\tempor butta\tiss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3434" y="5229136"/>
            <a:ext cx="6894513" cy="519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5581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2420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MYOGENIC POTENTIAL – IN</a:t>
            </a:r>
            <a:r>
              <a:rPr kumimoji="0" lang="en-US" sz="6000" b="1" i="0" u="none" strike="noStrike" normalizeH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VIVO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99673" y="10488792"/>
            <a:ext cx="54906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u="sng" dirty="0" smtClean="0">
                <a:solidFill>
                  <a:schemeClr val="tx1"/>
                </a:solidFill>
              </a:rPr>
              <a:t>CAST HYDROGEL</a:t>
            </a:r>
            <a:endParaRPr lang="it-IT" i="1" u="sng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836587" y="10538762"/>
            <a:ext cx="42450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u="sng" dirty="0" smtClean="0">
                <a:solidFill>
                  <a:schemeClr val="tx1"/>
                </a:solidFill>
              </a:rPr>
              <a:t>BIOPRINTING</a:t>
            </a:r>
            <a:endParaRPr lang="it-IT" i="1" u="sng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9255402" y="10598973"/>
            <a:ext cx="5909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solidFill>
                  <a:srgbClr val="FF0000"/>
                </a:solidFill>
              </a:rPr>
              <a:t>m</a:t>
            </a:r>
            <a:r>
              <a:rPr lang="en-US" sz="2400" b="1" i="1" dirty="0" smtClean="0">
                <a:solidFill>
                  <a:srgbClr val="FF0000"/>
                </a:solidFill>
              </a:rPr>
              <a:t>yosin heavy chain</a:t>
            </a:r>
          </a:p>
          <a:p>
            <a:pPr algn="l"/>
            <a:r>
              <a:rPr lang="en-US" sz="2400" b="1" i="1" dirty="0">
                <a:solidFill>
                  <a:srgbClr val="00B050"/>
                </a:solidFill>
              </a:rPr>
              <a:t>l</a:t>
            </a:r>
            <a:r>
              <a:rPr lang="en-US" sz="2400" b="1" i="1" dirty="0" smtClean="0">
                <a:solidFill>
                  <a:srgbClr val="00B050"/>
                </a:solidFill>
              </a:rPr>
              <a:t>aminin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9152810" y="9849900"/>
            <a:ext cx="385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err="1" smtClean="0">
                <a:solidFill>
                  <a:schemeClr val="tx1"/>
                </a:solidFill>
              </a:rPr>
              <a:t>Transverse</a:t>
            </a:r>
            <a:r>
              <a:rPr lang="it-IT" sz="3200" i="1" dirty="0" smtClean="0">
                <a:solidFill>
                  <a:schemeClr val="tx1"/>
                </a:solidFill>
              </a:rPr>
              <a:t> </a:t>
            </a:r>
            <a:r>
              <a:rPr lang="it-IT" sz="3200" i="1" dirty="0" err="1" smtClean="0">
                <a:solidFill>
                  <a:schemeClr val="tx1"/>
                </a:solidFill>
              </a:rPr>
              <a:t>sections</a:t>
            </a:r>
            <a:endParaRPr lang="it-IT" sz="3200" i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pe\Desktop\tempor butta\tissu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0" y="5265775"/>
            <a:ext cx="6858000" cy="5168900"/>
          </a:xfrm>
          <a:prstGeom prst="rect">
            <a:avLst/>
          </a:prstGeom>
          <a:noFill/>
        </p:spPr>
      </p:pic>
      <p:pic>
        <p:nvPicPr>
          <p:cNvPr id="4100" name="Picture 4" descr="C:\Users\Ape\Desktop\tempor butta\tissu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903" y="5284286"/>
            <a:ext cx="6833420" cy="5146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1756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2420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MYOGENIC POTENTIAL – IN</a:t>
            </a:r>
            <a:r>
              <a:rPr kumimoji="0" lang="en-US" sz="6000" b="1" i="0" u="none" strike="noStrike" normalizeH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VIVO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848787" y="11260695"/>
            <a:ext cx="42450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u="sng" dirty="0" smtClean="0">
                <a:solidFill>
                  <a:schemeClr val="tx1"/>
                </a:solidFill>
              </a:rPr>
              <a:t>BIOPRINTING</a:t>
            </a:r>
            <a:endParaRPr lang="it-IT" i="1" u="sng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6584265" y="11241307"/>
            <a:ext cx="4573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>
                <a:solidFill>
                  <a:srgbClr val="FF0000"/>
                </a:solidFill>
              </a:rPr>
              <a:t>m</a:t>
            </a:r>
            <a:r>
              <a:rPr lang="en-US" sz="2400" b="1" i="1" dirty="0" smtClean="0">
                <a:solidFill>
                  <a:srgbClr val="FF0000"/>
                </a:solidFill>
              </a:rPr>
              <a:t>yosin </a:t>
            </a:r>
            <a:r>
              <a:rPr lang="en-US" sz="2400" b="1" i="1" smtClean="0">
                <a:solidFill>
                  <a:srgbClr val="FF0000"/>
                </a:solidFill>
              </a:rPr>
              <a:t>heavy chain</a:t>
            </a:r>
            <a:endParaRPr lang="en-US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584264" y="10462877"/>
            <a:ext cx="3873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err="1" smtClean="0">
                <a:solidFill>
                  <a:schemeClr val="tx1"/>
                </a:solidFill>
              </a:rPr>
              <a:t>Longitudinal</a:t>
            </a:r>
            <a:r>
              <a:rPr lang="it-IT" sz="3200" i="1" dirty="0" smtClean="0">
                <a:solidFill>
                  <a:schemeClr val="tx1"/>
                </a:solidFill>
              </a:rPr>
              <a:t> </a:t>
            </a:r>
            <a:r>
              <a:rPr lang="it-IT" sz="3200" i="1" dirty="0" err="1" smtClean="0">
                <a:solidFill>
                  <a:schemeClr val="tx1"/>
                </a:solidFill>
              </a:rPr>
              <a:t>section</a:t>
            </a:r>
            <a:endParaRPr lang="it-IT" sz="3200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pe\Desktop\tempor butta\bl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2946" y="4424602"/>
            <a:ext cx="8802687" cy="662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3498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2420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TAKE-HOME MESSAGE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9" descr="takehomepoint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73800" y="6889908"/>
            <a:ext cx="4796746" cy="48825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62567" y="5518007"/>
            <a:ext cx="17297779" cy="1990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36513" marR="0" lvl="0" indent="-365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lang="en-US" sz="4000" i="1" dirty="0" smtClean="0"/>
              <a:t>Technological advances introduced by improved manufacturing techniques may play a role in the diffusion of tissue engineering approaches for regenerative medicine.</a:t>
            </a:r>
          </a:p>
        </p:txBody>
      </p:sp>
    </p:spTree>
    <p:extLst>
      <p:ext uri="{BB962C8B-B14F-4D97-AF65-F5344CB8AC3E}">
        <p14:creationId xmlns:p14="http://schemas.microsoft.com/office/powerpoint/2010/main" xmlns="" val="303619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58066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TISSUE ENGINEERING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xmlns="" val="1720555350"/>
              </p:ext>
            </p:extLst>
          </p:nvPr>
        </p:nvGraphicFramePr>
        <p:xfrm>
          <a:off x="3721100" y="2392680"/>
          <a:ext cx="16256000" cy="9983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0806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DE73A6-5C88-2642-8E44-9F7F3E35C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F41132-732B-8E4B-92E0-D63130AE0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E74130-8172-7F45-B3CB-9E51DC4C4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091DF5-FE2A-E34A-8E46-D971D8321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846FB9-9ED6-AD43-A341-21D30907F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B5B08F-92B3-2443-8137-37B76ECBC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34183E-487D-BF4C-A3C7-70586E0B8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9988" y="301082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ACKNOWLEDGEMENTS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3901" y="3821162"/>
            <a:ext cx="6692537" cy="6053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3B8581"/>
                </a:solidFill>
              </a:rPr>
              <a:t>Tissue Engineering Unit @ UCBM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Marcella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TROMBETTA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aseline="0" dirty="0" smtClean="0"/>
              <a:t>Francesco</a:t>
            </a:r>
            <a:r>
              <a:rPr lang="en-US" sz="3200" dirty="0" smtClean="0"/>
              <a:t> BASOLI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Marco COSTANTINI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Sara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M. GIANNITELLI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aseline="0" dirty="0" smtClean="0"/>
              <a:t>Pamela</a:t>
            </a:r>
            <a:r>
              <a:rPr lang="en-US" sz="3200" dirty="0" smtClean="0"/>
              <a:t> MOZETIC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Manuele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GORI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Franca ABBRUZZESE</a:t>
            </a:r>
            <a:endParaRPr kumimoji="0" lang="en-US" sz="32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Claudia CICIONE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Maria Chiara SIMONELLI</a:t>
            </a: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6438" y="9033384"/>
            <a:ext cx="824616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rgbClr val="3B8581"/>
                </a:solidFill>
              </a:rPr>
              <a:t>Units @ UCBM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</a:rPr>
              <a:t>Translational Oncology 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Biochemistry &amp; Molecular Biology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Nonlinear Physics &amp; Mathematical Modeling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Gastroenterology Unit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Microscopic &amp; Ultrastructural Anatomy</a:t>
            </a:r>
          </a:p>
          <a:p>
            <a:pPr algn="l"/>
            <a:r>
              <a:rPr lang="en-US" sz="3200"/>
              <a:t>Medical </a:t>
            </a:r>
            <a:r>
              <a:rPr lang="en-US" sz="3200" smtClean="0"/>
              <a:t>Laboratory</a:t>
            </a:r>
          </a:p>
          <a:p>
            <a:pPr algn="l"/>
            <a:r>
              <a:rPr lang="en-US" sz="3200" smtClean="0">
                <a:solidFill>
                  <a:schemeClr val="tx1"/>
                </a:solidFill>
              </a:rPr>
              <a:t>Cardiac Surgery</a:t>
            </a:r>
            <a:endParaRPr lang="en-US" sz="3200" dirty="0">
              <a:solidFill>
                <a:schemeClr val="tx1"/>
              </a:solidFill>
            </a:endParaRPr>
          </a:p>
          <a:p>
            <a:pPr algn="l"/>
            <a:endParaRPr lang="en-US" sz="3200" b="1" dirty="0">
              <a:solidFill>
                <a:srgbClr val="3B858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439399" y="3821162"/>
            <a:ext cx="1348740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30350" indent="-1530350" algn="l"/>
            <a:r>
              <a:rPr lang="en-US" sz="3200" b="1" dirty="0" smtClean="0">
                <a:solidFill>
                  <a:srgbClr val="3B8581"/>
                </a:solidFill>
              </a:rPr>
              <a:t>COLLABORATIONS</a:t>
            </a:r>
          </a:p>
          <a:p>
            <a:pPr marL="1530350" indent="-1530350" algn="l"/>
            <a:r>
              <a:rPr lang="en-US" sz="3200" dirty="0" smtClean="0">
                <a:solidFill>
                  <a:schemeClr val="tx1"/>
                </a:solidFill>
              </a:rPr>
              <a:t>Univ. Tor </a:t>
            </a:r>
            <a:r>
              <a:rPr lang="en-US" sz="3200" dirty="0" err="1" smtClean="0">
                <a:solidFill>
                  <a:schemeClr val="tx1"/>
                </a:solidFill>
              </a:rPr>
              <a:t>Vergata</a:t>
            </a:r>
            <a:r>
              <a:rPr lang="en-US" sz="3200" dirty="0" smtClean="0">
                <a:solidFill>
                  <a:schemeClr val="tx1"/>
                </a:solidFill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</a:rPr>
              <a:t>Sivia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Licoccia</a:t>
            </a:r>
            <a:r>
              <a:rPr lang="en-US" sz="3200" dirty="0" smtClean="0">
                <a:solidFill>
                  <a:schemeClr val="tx1"/>
                </a:solidFill>
              </a:rPr>
              <a:t>, Cesare </a:t>
            </a:r>
            <a:r>
              <a:rPr lang="en-US" sz="3200" dirty="0" err="1" smtClean="0">
                <a:solidFill>
                  <a:schemeClr val="tx1"/>
                </a:solidFill>
              </a:rPr>
              <a:t>Gargioli</a:t>
            </a:r>
            <a:r>
              <a:rPr lang="en-US" sz="3200" dirty="0" smtClean="0">
                <a:solidFill>
                  <a:schemeClr val="tx1"/>
                </a:solidFill>
              </a:rPr>
              <a:t>, Stefano </a:t>
            </a:r>
            <a:r>
              <a:rPr lang="en-US" sz="3200" dirty="0" err="1" smtClean="0">
                <a:solidFill>
                  <a:schemeClr val="tx1"/>
                </a:solidFill>
              </a:rPr>
              <a:t>Cannata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pPr marL="1790700" indent="-1790700" algn="l"/>
            <a:r>
              <a:rPr lang="en-US" sz="3200" dirty="0" smtClean="0">
                <a:solidFill>
                  <a:schemeClr val="tx1"/>
                </a:solidFill>
              </a:rPr>
              <a:t>IFN-CNR (Luca </a:t>
            </a:r>
            <a:r>
              <a:rPr lang="en-US" sz="3200" dirty="0" err="1" smtClean="0">
                <a:solidFill>
                  <a:schemeClr val="tx1"/>
                </a:solidFill>
              </a:rPr>
              <a:t>Businaro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Annamaria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Gerardino</a:t>
            </a:r>
            <a:r>
              <a:rPr lang="en-US" sz="3200" dirty="0" smtClean="0">
                <a:solidFill>
                  <a:schemeClr val="tx1"/>
                </a:solidFill>
              </a:rPr>
              <a:t>, Francesca R. </a:t>
            </a:r>
            <a:r>
              <a:rPr lang="en-US" sz="3200" dirty="0" err="1" smtClean="0">
                <a:solidFill>
                  <a:schemeClr val="tx1"/>
                </a:solidFill>
              </a:rPr>
              <a:t>Bertani</a:t>
            </a:r>
            <a:r>
              <a:rPr lang="en-US" sz="3200" dirty="0" smtClean="0">
                <a:solidFill>
                  <a:schemeClr val="tx1"/>
                </a:solidFill>
              </a:rPr>
              <a:t>, Adele De </a:t>
            </a:r>
            <a:r>
              <a:rPr lang="en-US" sz="3200" dirty="0" err="1" smtClean="0">
                <a:solidFill>
                  <a:schemeClr val="tx1"/>
                </a:solidFill>
              </a:rPr>
              <a:t>Ninno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pPr marL="1530350" indent="-1530350" algn="l"/>
            <a:r>
              <a:rPr lang="en-US" sz="3200" dirty="0" err="1" smtClean="0">
                <a:solidFill>
                  <a:schemeClr val="tx1"/>
                </a:solidFill>
              </a:rPr>
              <a:t>Politecnico</a:t>
            </a:r>
            <a:r>
              <a:rPr lang="en-US" sz="3200" dirty="0" smtClean="0">
                <a:solidFill>
                  <a:schemeClr val="tx1"/>
                </a:solidFill>
              </a:rPr>
              <a:t> di Torino (Valeria </a:t>
            </a:r>
            <a:r>
              <a:rPr lang="en-US" sz="3200" dirty="0" err="1" smtClean="0">
                <a:solidFill>
                  <a:schemeClr val="tx1"/>
                </a:solidFill>
              </a:rPr>
              <a:t>Chiono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G</a:t>
            </a:r>
            <a:r>
              <a:rPr lang="en-US" sz="3200" dirty="0" err="1" smtClean="0">
                <a:solidFill>
                  <a:schemeClr val="tx1"/>
                </a:solidFill>
              </a:rPr>
              <a:t>ianluca</a:t>
            </a:r>
            <a:r>
              <a:rPr lang="en-US" sz="3200" dirty="0" smtClean="0">
                <a:solidFill>
                  <a:schemeClr val="tx1"/>
                </a:solidFill>
              </a:rPr>
              <a:t> Ciardelli)</a:t>
            </a:r>
          </a:p>
          <a:p>
            <a:pPr marL="1530350" indent="-1530350" algn="l"/>
            <a:r>
              <a:rPr lang="en-US" sz="3200" dirty="0" smtClean="0">
                <a:solidFill>
                  <a:schemeClr val="tx1"/>
                </a:solidFill>
              </a:rPr>
              <a:t>ENEA </a:t>
            </a:r>
            <a:r>
              <a:rPr lang="en-US" sz="3200" dirty="0" err="1" smtClean="0">
                <a:solidFill>
                  <a:schemeClr val="tx1"/>
                </a:solidFill>
              </a:rPr>
              <a:t>Casaccia</a:t>
            </a:r>
            <a:r>
              <a:rPr lang="en-US" sz="3200" dirty="0" smtClean="0">
                <a:solidFill>
                  <a:schemeClr val="tx1"/>
                </a:solidFill>
              </a:rPr>
              <a:t> (Antonio Rinaldi)</a:t>
            </a:r>
          </a:p>
          <a:p>
            <a:pPr marL="1530350" indent="-1530350" algn="l"/>
            <a:r>
              <a:rPr lang="en-US" sz="3200" dirty="0" smtClean="0">
                <a:solidFill>
                  <a:schemeClr val="tx1"/>
                </a:solidFill>
              </a:rPr>
              <a:t>Univ. Bari (Antonio </a:t>
            </a:r>
            <a:r>
              <a:rPr lang="en-US" sz="3200" dirty="0" err="1" smtClean="0">
                <a:solidFill>
                  <a:schemeClr val="tx1"/>
                </a:solidFill>
              </a:rPr>
              <a:t>Scilimati</a:t>
            </a:r>
            <a:r>
              <a:rPr lang="en-US" sz="3200" dirty="0" smtClean="0">
                <a:solidFill>
                  <a:schemeClr val="tx1"/>
                </a:solidFill>
              </a:rPr>
              <a:t>, Maria </a:t>
            </a:r>
            <a:r>
              <a:rPr lang="en-US" sz="3200" dirty="0" err="1" smtClean="0">
                <a:solidFill>
                  <a:schemeClr val="tx1"/>
                </a:solidFill>
              </a:rPr>
              <a:t>Grazia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Perrone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pPr marL="1530350" indent="-1530350" algn="l"/>
            <a:r>
              <a:rPr lang="en-US" sz="3200" dirty="0" smtClean="0">
                <a:solidFill>
                  <a:schemeClr val="tx1"/>
                </a:solidFill>
              </a:rPr>
              <a:t>Sapienza Univ. Roma (Mariella </a:t>
            </a:r>
            <a:r>
              <a:rPr lang="en-US" sz="3200" dirty="0" err="1" smtClean="0">
                <a:solidFill>
                  <a:schemeClr val="tx1"/>
                </a:solidFill>
              </a:rPr>
              <a:t>Dentini</a:t>
            </a:r>
            <a:r>
              <a:rPr lang="en-US" sz="3200" dirty="0" smtClean="0">
                <a:solidFill>
                  <a:schemeClr val="tx1"/>
                </a:solidFill>
              </a:rPr>
              <a:t>, Andrea </a:t>
            </a:r>
            <a:r>
              <a:rPr lang="en-US" sz="3200" dirty="0" err="1" smtClean="0">
                <a:solidFill>
                  <a:schemeClr val="tx1"/>
                </a:solidFill>
              </a:rPr>
              <a:t>Barbetta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pPr marL="1530350" indent="-1530350" algn="l"/>
            <a:r>
              <a:rPr lang="en-US" sz="3200" dirty="0" smtClean="0">
                <a:solidFill>
                  <a:schemeClr val="tx1"/>
                </a:solidFill>
              </a:rPr>
              <a:t>FNUSA-ICRC, Brno (Giancarlo Forte, </a:t>
            </a:r>
            <a:r>
              <a:rPr lang="en-US" sz="3200" dirty="0" err="1"/>
              <a:t>Vladimír</a:t>
            </a:r>
            <a:r>
              <a:rPr lang="en-US" sz="3200" dirty="0"/>
              <a:t> </a:t>
            </a:r>
            <a:r>
              <a:rPr lang="en-US" sz="3200" dirty="0" err="1" smtClean="0"/>
              <a:t>Vinarský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pPr marL="1530350" indent="-1530350" algn="l"/>
            <a:r>
              <a:rPr lang="en-US" sz="3200" dirty="0" smtClean="0">
                <a:solidFill>
                  <a:schemeClr val="tx1"/>
                </a:solidFill>
              </a:rPr>
              <a:t>Warsaw Univ. Technology (Jakub </a:t>
            </a:r>
            <a:r>
              <a:rPr lang="en-US" sz="3200" dirty="0" err="1" smtClean="0">
                <a:solidFill>
                  <a:schemeClr val="tx1"/>
                </a:solidFill>
              </a:rPr>
              <a:t>Jaroszewicz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</a:rPr>
              <a:t>FAU </a:t>
            </a:r>
            <a:r>
              <a:rPr lang="en-US" sz="3200" dirty="0" smtClean="0">
                <a:solidFill>
                  <a:schemeClr val="tx1"/>
                </a:solidFill>
              </a:rPr>
              <a:t>Erlangen-</a:t>
            </a:r>
            <a:r>
              <a:rPr lang="en-US" sz="3200" dirty="0" err="1" smtClean="0">
                <a:solidFill>
                  <a:schemeClr val="tx1"/>
                </a:solidFill>
              </a:rPr>
              <a:t>Nürnberg</a:t>
            </a:r>
            <a:r>
              <a:rPr lang="en-US" sz="3200" dirty="0" smtClean="0">
                <a:solidFill>
                  <a:schemeClr val="tx1"/>
                </a:solidFill>
              </a:rPr>
              <a:t> (Aldo R. </a:t>
            </a:r>
            <a:r>
              <a:rPr lang="en-US" sz="3200" dirty="0" err="1" smtClean="0">
                <a:solidFill>
                  <a:schemeClr val="tx1"/>
                </a:solidFill>
              </a:rPr>
              <a:t>Boccaccini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439399" y="9419973"/>
            <a:ext cx="708719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30350" indent="-1530350" algn="l"/>
            <a:r>
              <a:rPr lang="en-US" sz="3200" b="1" dirty="0" smtClean="0">
                <a:solidFill>
                  <a:srgbClr val="3B8581"/>
                </a:solidFill>
              </a:rPr>
              <a:t>FUNDING</a:t>
            </a:r>
          </a:p>
          <a:p>
            <a:pPr marL="1530350" indent="-1530350" algn="l"/>
            <a:r>
              <a:rPr lang="en-US" sz="3200" dirty="0" smtClean="0">
                <a:solidFill>
                  <a:schemeClr val="tx1"/>
                </a:solidFill>
              </a:rPr>
              <a:t>MIUR </a:t>
            </a:r>
            <a:r>
              <a:rPr lang="en-US" sz="3200" smtClean="0">
                <a:solidFill>
                  <a:schemeClr val="tx1"/>
                </a:solidFill>
              </a:rPr>
              <a:t>PRIN 2010/11; PRIN 2012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1530350" indent="-1530350" algn="l"/>
            <a:r>
              <a:rPr lang="en-US" sz="3200" dirty="0" smtClean="0">
                <a:solidFill>
                  <a:schemeClr val="tx1"/>
                </a:solidFill>
              </a:rPr>
              <a:t>MIUR FIRB </a:t>
            </a:r>
            <a:r>
              <a:rPr lang="en-US" sz="3200" dirty="0" err="1" smtClean="0">
                <a:solidFill>
                  <a:schemeClr val="tx1"/>
                </a:solidFill>
              </a:rPr>
              <a:t>Futuro</a:t>
            </a:r>
            <a:r>
              <a:rPr lang="en-US" sz="3200" dirty="0" smtClean="0">
                <a:solidFill>
                  <a:schemeClr val="tx1"/>
                </a:solidFill>
              </a:rPr>
              <a:t> in </a:t>
            </a:r>
            <a:r>
              <a:rPr lang="en-US" sz="3200" dirty="0" err="1">
                <a:solidFill>
                  <a:schemeClr val="tx1"/>
                </a:solidFill>
              </a:rPr>
              <a:t>R</a:t>
            </a:r>
            <a:r>
              <a:rPr lang="en-US" sz="3200" dirty="0" err="1" smtClean="0">
                <a:solidFill>
                  <a:schemeClr val="tx1"/>
                </a:solidFill>
              </a:rPr>
              <a:t>icerca</a:t>
            </a:r>
            <a:r>
              <a:rPr lang="en-US" sz="3200" dirty="0" smtClean="0">
                <a:solidFill>
                  <a:schemeClr val="tx1"/>
                </a:solidFill>
              </a:rPr>
              <a:t> 2010</a:t>
            </a:r>
          </a:p>
          <a:p>
            <a:pPr marL="1530350" indent="-1530350" algn="l"/>
            <a:r>
              <a:rPr lang="en-US" sz="3200" dirty="0" smtClean="0">
                <a:solidFill>
                  <a:schemeClr val="tx1"/>
                </a:solidFill>
              </a:rPr>
              <a:t>RICERCA FINALIZZATA RF 2011/12</a:t>
            </a:r>
          </a:p>
          <a:p>
            <a:pPr marL="1530350" indent="-1530350" algn="l"/>
            <a:r>
              <a:rPr lang="en-US" sz="3200" dirty="0" smtClean="0">
                <a:solidFill>
                  <a:schemeClr val="tx1"/>
                </a:solidFill>
              </a:rPr>
              <a:t>AIRC MFAG2015 </a:t>
            </a:r>
          </a:p>
          <a:p>
            <a:pPr marL="1530350" indent="-1530350" algn="l"/>
            <a:r>
              <a:rPr lang="en-US" sz="3200" dirty="0" smtClean="0">
                <a:solidFill>
                  <a:schemeClr val="tx1"/>
                </a:solidFill>
              </a:rPr>
              <a:t>UCBM - </a:t>
            </a:r>
            <a:r>
              <a:rPr lang="en-US" sz="3200" dirty="0" err="1" smtClean="0">
                <a:solidFill>
                  <a:schemeClr val="tx1"/>
                </a:solidFill>
              </a:rPr>
              <a:t>bando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interno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048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2978163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WEBSITE: www.tissue-engineering.it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194" name="Picture 2" descr="C:\Users\Ape\Desktop\tempor butta\tab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1184" y="4414544"/>
            <a:ext cx="12620778" cy="7799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5952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2420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 &amp; RESEARCH ACTIVITIES 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0268" y="4196749"/>
            <a:ext cx="20353866" cy="1159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lvl="0" indent="-6858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dirty="0" smtClean="0"/>
              <a:t>Multidisciplinary unit composed of chemists, engineers and biologists.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16" name="Figura a mano libera 15"/>
          <p:cNvSpPr/>
          <p:nvPr/>
        </p:nvSpPr>
        <p:spPr>
          <a:xfrm>
            <a:off x="4081462" y="6397664"/>
            <a:ext cx="7543800" cy="2357437"/>
          </a:xfrm>
          <a:custGeom>
            <a:avLst/>
            <a:gdLst>
              <a:gd name="connsiteX0" fmla="*/ 0 w 7543800"/>
              <a:gd name="connsiteY0" fmla="*/ 0 h 2357437"/>
              <a:gd name="connsiteX1" fmla="*/ 7543800 w 7543800"/>
              <a:gd name="connsiteY1" fmla="*/ 0 h 2357437"/>
              <a:gd name="connsiteX2" fmla="*/ 7543800 w 7543800"/>
              <a:gd name="connsiteY2" fmla="*/ 2357437 h 2357437"/>
              <a:gd name="connsiteX3" fmla="*/ 0 w 7543800"/>
              <a:gd name="connsiteY3" fmla="*/ 2357437 h 2357437"/>
              <a:gd name="connsiteX4" fmla="*/ 0 w 7543800"/>
              <a:gd name="connsiteY4" fmla="*/ 0 h 235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3800" h="2357437">
                <a:moveTo>
                  <a:pt x="0" y="0"/>
                </a:moveTo>
                <a:lnTo>
                  <a:pt x="7543800" y="0"/>
                </a:lnTo>
                <a:lnTo>
                  <a:pt x="7543800" y="2357437"/>
                </a:lnTo>
                <a:lnTo>
                  <a:pt x="0" y="23574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6771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Synthesis of novel biomaterials</a:t>
            </a:r>
            <a:endParaRPr lang="en-US" sz="3600" kern="1200" dirty="0"/>
          </a:p>
        </p:txBody>
      </p:sp>
      <p:sp>
        <p:nvSpPr>
          <p:cNvPr id="17" name="Rettangolo 16"/>
          <p:cNvSpPr/>
          <p:nvPr/>
        </p:nvSpPr>
        <p:spPr>
          <a:xfrm>
            <a:off x="3767137" y="6057145"/>
            <a:ext cx="1650206" cy="247530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50000" r="-5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igura a mano libera 17"/>
          <p:cNvSpPr/>
          <p:nvPr/>
        </p:nvSpPr>
        <p:spPr>
          <a:xfrm>
            <a:off x="12463462" y="6397664"/>
            <a:ext cx="7543800" cy="2357437"/>
          </a:xfrm>
          <a:custGeom>
            <a:avLst/>
            <a:gdLst>
              <a:gd name="connsiteX0" fmla="*/ 0 w 7543800"/>
              <a:gd name="connsiteY0" fmla="*/ 0 h 2357437"/>
              <a:gd name="connsiteX1" fmla="*/ 7543800 w 7543800"/>
              <a:gd name="connsiteY1" fmla="*/ 0 h 2357437"/>
              <a:gd name="connsiteX2" fmla="*/ 7543800 w 7543800"/>
              <a:gd name="connsiteY2" fmla="*/ 2357437 h 2357437"/>
              <a:gd name="connsiteX3" fmla="*/ 0 w 7543800"/>
              <a:gd name="connsiteY3" fmla="*/ 2357437 h 2357437"/>
              <a:gd name="connsiteX4" fmla="*/ 0 w 7543800"/>
              <a:gd name="connsiteY4" fmla="*/ 0 h 235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3800" h="2357437">
                <a:moveTo>
                  <a:pt x="0" y="0"/>
                </a:moveTo>
                <a:lnTo>
                  <a:pt x="7543800" y="0"/>
                </a:lnTo>
                <a:lnTo>
                  <a:pt x="7543800" y="2357437"/>
                </a:lnTo>
                <a:lnTo>
                  <a:pt x="0" y="23574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6771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Chemical &amp; biological characterization of biomaterials</a:t>
            </a:r>
            <a:endParaRPr lang="en-US" sz="3600" kern="1200" dirty="0"/>
          </a:p>
        </p:txBody>
      </p:sp>
      <p:sp>
        <p:nvSpPr>
          <p:cNvPr id="19" name="Rettangolo 18"/>
          <p:cNvSpPr/>
          <p:nvPr/>
        </p:nvSpPr>
        <p:spPr>
          <a:xfrm>
            <a:off x="12149137" y="6057145"/>
            <a:ext cx="1650206" cy="247530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47000" r="-4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igura a mano libera 21"/>
          <p:cNvSpPr/>
          <p:nvPr/>
        </p:nvSpPr>
        <p:spPr>
          <a:xfrm>
            <a:off x="12463462" y="9365416"/>
            <a:ext cx="7543800" cy="2357437"/>
          </a:xfrm>
          <a:custGeom>
            <a:avLst/>
            <a:gdLst>
              <a:gd name="connsiteX0" fmla="*/ 0 w 7543800"/>
              <a:gd name="connsiteY0" fmla="*/ 0 h 2357437"/>
              <a:gd name="connsiteX1" fmla="*/ 7543800 w 7543800"/>
              <a:gd name="connsiteY1" fmla="*/ 0 h 2357437"/>
              <a:gd name="connsiteX2" fmla="*/ 7543800 w 7543800"/>
              <a:gd name="connsiteY2" fmla="*/ 2357437 h 2357437"/>
              <a:gd name="connsiteX3" fmla="*/ 0 w 7543800"/>
              <a:gd name="connsiteY3" fmla="*/ 2357437 h 2357437"/>
              <a:gd name="connsiteX4" fmla="*/ 0 w 7543800"/>
              <a:gd name="connsiteY4" fmla="*/ 0 h 235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3800" h="2357437">
                <a:moveTo>
                  <a:pt x="0" y="0"/>
                </a:moveTo>
                <a:lnTo>
                  <a:pt x="7543800" y="0"/>
                </a:lnTo>
                <a:lnTo>
                  <a:pt x="7543800" y="2357437"/>
                </a:lnTo>
                <a:lnTo>
                  <a:pt x="0" y="23574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6771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Cell/organ-on-a-chip models</a:t>
            </a:r>
            <a:endParaRPr lang="en-US" sz="3600" kern="1200" dirty="0"/>
          </a:p>
        </p:txBody>
      </p:sp>
      <p:sp>
        <p:nvSpPr>
          <p:cNvPr id="23" name="Rettangolo 22"/>
          <p:cNvSpPr/>
          <p:nvPr/>
        </p:nvSpPr>
        <p:spPr>
          <a:xfrm>
            <a:off x="12149137" y="9024897"/>
            <a:ext cx="1650206" cy="2475309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8" name="Gruppo 27"/>
          <p:cNvGrpSpPr/>
          <p:nvPr/>
        </p:nvGrpSpPr>
        <p:grpSpPr>
          <a:xfrm>
            <a:off x="3767137" y="9024897"/>
            <a:ext cx="7858125" cy="2697956"/>
            <a:chOff x="3767137" y="9024897"/>
            <a:chExt cx="7858125" cy="2697956"/>
          </a:xfrm>
        </p:grpSpPr>
        <p:grpSp>
          <p:nvGrpSpPr>
            <p:cNvPr id="24" name="Gruppo 23"/>
            <p:cNvGrpSpPr/>
            <p:nvPr/>
          </p:nvGrpSpPr>
          <p:grpSpPr>
            <a:xfrm>
              <a:off x="3767137" y="9024897"/>
              <a:ext cx="7858125" cy="2697956"/>
              <a:chOff x="3767137" y="9024897"/>
              <a:chExt cx="7858125" cy="2697956"/>
            </a:xfrm>
          </p:grpSpPr>
          <p:sp>
            <p:nvSpPr>
              <p:cNvPr id="20" name="Figura a mano libera 19"/>
              <p:cNvSpPr/>
              <p:nvPr/>
            </p:nvSpPr>
            <p:spPr>
              <a:xfrm>
                <a:off x="4081462" y="9365416"/>
                <a:ext cx="7543800" cy="2357437"/>
              </a:xfrm>
              <a:custGeom>
                <a:avLst/>
                <a:gdLst>
                  <a:gd name="connsiteX0" fmla="*/ 0 w 7543800"/>
                  <a:gd name="connsiteY0" fmla="*/ 0 h 2357437"/>
                  <a:gd name="connsiteX1" fmla="*/ 7543800 w 7543800"/>
                  <a:gd name="connsiteY1" fmla="*/ 0 h 2357437"/>
                  <a:gd name="connsiteX2" fmla="*/ 7543800 w 7543800"/>
                  <a:gd name="connsiteY2" fmla="*/ 2357437 h 2357437"/>
                  <a:gd name="connsiteX3" fmla="*/ 0 w 7543800"/>
                  <a:gd name="connsiteY3" fmla="*/ 2357437 h 2357437"/>
                  <a:gd name="connsiteX4" fmla="*/ 0 w 7543800"/>
                  <a:gd name="connsiteY4" fmla="*/ 0 h 235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3800" h="2357437">
                    <a:moveTo>
                      <a:pt x="0" y="0"/>
                    </a:moveTo>
                    <a:lnTo>
                      <a:pt x="7543800" y="0"/>
                    </a:lnTo>
                    <a:lnTo>
                      <a:pt x="7543800" y="2357437"/>
                    </a:lnTo>
                    <a:lnTo>
                      <a:pt x="0" y="23574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96771" tIns="137160" rIns="137160" bIns="137160" numCol="1" spcCol="1270" anchor="t" anchorCtr="0">
                <a:noAutofit/>
              </a:bodyPr>
              <a:lstStyle/>
              <a:p>
                <a:pPr lvl="0" algn="l" defTabSz="1600200">
                  <a:spcBef>
                    <a:spcPct val="0"/>
                  </a:spcBef>
                </a:pPr>
                <a:r>
                  <a:rPr lang="en-US" sz="3600" kern="1200" dirty="0" smtClean="0"/>
                  <a:t>Advanced manufacturing processes</a:t>
                </a:r>
                <a:endParaRPr lang="en-US" sz="3600" kern="1200" dirty="0"/>
              </a:p>
            </p:txBody>
          </p:sp>
          <p:sp>
            <p:nvSpPr>
              <p:cNvPr id="21" name="Rettangolo 20"/>
              <p:cNvSpPr/>
              <p:nvPr/>
            </p:nvSpPr>
            <p:spPr>
              <a:xfrm>
                <a:off x="3767137" y="9024897"/>
                <a:ext cx="1650206" cy="2475309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 l="-48000" r="-48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6" name="Rettangolo 25"/>
            <p:cNvSpPr/>
            <p:nvPr/>
          </p:nvSpPr>
          <p:spPr>
            <a:xfrm>
              <a:off x="5731668" y="10612925"/>
              <a:ext cx="5893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 algn="l" defTabSz="1244600">
                <a:spcBef>
                  <a:spcPct val="0"/>
                </a:spcBef>
                <a:buChar char="••"/>
              </a:pPr>
              <a:r>
                <a:rPr lang="en-US" sz="2400" kern="1200" dirty="0" smtClean="0"/>
                <a:t>electrospinning</a:t>
              </a:r>
            </a:p>
            <a:p>
              <a:pPr marL="285750" lvl="1" indent="-285750" algn="l" defTabSz="1244600">
                <a:spcBef>
                  <a:spcPct val="0"/>
                </a:spcBef>
                <a:buChar char="••"/>
              </a:pPr>
              <a:r>
                <a:rPr lang="en-US" sz="2400" kern="1200" dirty="0"/>
                <a:t>a</a:t>
              </a:r>
              <a:r>
                <a:rPr lang="en-US" sz="2400" kern="1200" dirty="0" smtClean="0"/>
                <a:t>dditive manufacturing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93979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17403 -0.133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07165" y="3089827"/>
            <a:ext cx="22064870" cy="9144000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07165" y="5440680"/>
            <a:ext cx="11375336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r>
              <a:rPr kumimoji="0" lang="en-US" sz="6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ELECTROSPINNING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211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2420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r>
              <a:rPr kumimoji="0" lang="en-US" sz="6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ELECTROSPINNING</a:t>
            </a:r>
            <a:r>
              <a:rPr kumimoji="0" lang="en-US" sz="6000" b="1" i="0" u="none" strike="noStrike" normalizeH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– PROCESS OPTIMIZATION (DOE)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4798" y="3777765"/>
            <a:ext cx="15135444" cy="68230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3600" b="1" i="1" dirty="0" smtClean="0"/>
              <a:t>Electrospinning</a:t>
            </a:r>
            <a:r>
              <a:rPr lang="en-US" sz="3600" dirty="0" smtClean="0"/>
              <a:t> is a popular scaffold fabrication technique, giving direct access to nanomaterials.</a:t>
            </a: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sz="3600" dirty="0"/>
          </a:p>
          <a:p>
            <a:pPr marL="685800" indent="-685800" algn="just">
              <a:buFont typeface="Arial" charset="0"/>
              <a:buChar char="•"/>
            </a:pPr>
            <a:r>
              <a:rPr lang="en-US" sz="3600" dirty="0" smtClean="0"/>
              <a:t>Electrospinning exploits an intense electric field to extract polymeric nanofibers from a solution, and depositing them as a non-woven material. Fibers mimic the ECM and find wide application in TE. However</a:t>
            </a:r>
            <a:r>
              <a:rPr lang="en-US" sz="3600" dirty="0"/>
              <a:t>, the process is hampered by a </a:t>
            </a:r>
            <a:r>
              <a:rPr lang="en-US" sz="3600" b="1" dirty="0"/>
              <a:t>‘trial and error’ </a:t>
            </a:r>
            <a:r>
              <a:rPr lang="en-US" sz="3600" dirty="0"/>
              <a:t>approach.</a:t>
            </a:r>
            <a:endParaRPr lang="en-US" sz="3600" dirty="0" smtClean="0"/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sz="3600" dirty="0" smtClean="0"/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3600" dirty="0" smtClean="0"/>
              <a:t>Our work was an attempt to rationalize electrospinning process, describing the influence of process variables on the resulting microstructures using a Design of Experiments (DOE) method.</a:t>
            </a:r>
          </a:p>
          <a:p>
            <a:pPr marL="685800" marR="0" indent="-68580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5984" y="10501984"/>
            <a:ext cx="19717351" cy="1990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lvl="0" algn="just"/>
            <a:r>
              <a:rPr lang="it-IT" sz="2400" b="1" dirty="0" err="1"/>
              <a:t>Seyedmahmoud</a:t>
            </a:r>
            <a:r>
              <a:rPr lang="it-IT" sz="2400" b="1" dirty="0"/>
              <a:t> </a:t>
            </a:r>
            <a:r>
              <a:rPr lang="it-IT" sz="2400" b="1" dirty="0" err="1"/>
              <a:t>R</a:t>
            </a:r>
            <a:r>
              <a:rPr lang="it-IT" sz="2400" b="1" dirty="0"/>
              <a:t>, Rainer A, Mozetic </a:t>
            </a:r>
            <a:r>
              <a:rPr lang="it-IT" sz="2400" b="1" dirty="0" err="1"/>
              <a:t>P</a:t>
            </a:r>
            <a:r>
              <a:rPr lang="it-IT" sz="2400" b="1" dirty="0"/>
              <a:t>, </a:t>
            </a:r>
            <a:r>
              <a:rPr lang="it-IT" sz="2400" b="1" dirty="0" smtClean="0"/>
              <a:t>et al. </a:t>
            </a:r>
            <a:r>
              <a:rPr lang="it-IT" sz="2400" b="1" dirty="0"/>
              <a:t>A </a:t>
            </a:r>
            <a:r>
              <a:rPr lang="it-IT" sz="2400" b="1" dirty="0" err="1"/>
              <a:t>primer</a:t>
            </a:r>
            <a:r>
              <a:rPr lang="it-IT" sz="2400" b="1" dirty="0"/>
              <a:t> of </a:t>
            </a:r>
            <a:r>
              <a:rPr lang="it-IT" sz="2400" b="1" dirty="0" err="1"/>
              <a:t>statistical</a:t>
            </a:r>
            <a:r>
              <a:rPr lang="it-IT" sz="2400" b="1" dirty="0"/>
              <a:t> </a:t>
            </a:r>
            <a:r>
              <a:rPr lang="it-IT" sz="2400" b="1" dirty="0" err="1"/>
              <a:t>methods</a:t>
            </a:r>
            <a:r>
              <a:rPr lang="it-IT" sz="2400" b="1" dirty="0"/>
              <a:t> for </a:t>
            </a:r>
            <a:r>
              <a:rPr lang="it-IT" sz="2400" b="1" dirty="0" err="1"/>
              <a:t>correlating</a:t>
            </a:r>
            <a:r>
              <a:rPr lang="it-IT" sz="2400" b="1" dirty="0"/>
              <a:t> </a:t>
            </a:r>
            <a:r>
              <a:rPr lang="it-IT" sz="2400" b="1" dirty="0" err="1"/>
              <a:t>parameters</a:t>
            </a:r>
            <a:r>
              <a:rPr lang="it-IT" sz="2400" b="1" dirty="0"/>
              <a:t> and </a:t>
            </a:r>
            <a:r>
              <a:rPr lang="it-IT" sz="2400" b="1" dirty="0" err="1"/>
              <a:t>properties</a:t>
            </a:r>
            <a:r>
              <a:rPr lang="it-IT" sz="2400" b="1" dirty="0"/>
              <a:t> of electrospun </a:t>
            </a:r>
            <a:r>
              <a:rPr lang="it-IT" sz="2400" b="1" dirty="0" err="1"/>
              <a:t>poly</a:t>
            </a:r>
            <a:r>
              <a:rPr lang="it-IT" sz="2400" b="1" dirty="0"/>
              <a:t>(L-</a:t>
            </a:r>
            <a:r>
              <a:rPr lang="it-IT" sz="2400" b="1" dirty="0" err="1"/>
              <a:t>lactide</a:t>
            </a:r>
            <a:r>
              <a:rPr lang="it-IT" sz="2400" b="1" dirty="0"/>
              <a:t>) </a:t>
            </a:r>
            <a:r>
              <a:rPr lang="it-IT" sz="2400" b="1" dirty="0" err="1"/>
              <a:t>scaffolds</a:t>
            </a:r>
            <a:r>
              <a:rPr lang="it-IT" sz="2400" b="1" dirty="0"/>
              <a:t> for </a:t>
            </a:r>
            <a:r>
              <a:rPr lang="it-IT" sz="2400" b="1" dirty="0" err="1"/>
              <a:t>tissue</a:t>
            </a:r>
            <a:r>
              <a:rPr lang="it-IT" sz="2400" b="1" dirty="0"/>
              <a:t> </a:t>
            </a:r>
            <a:r>
              <a:rPr lang="it-IT" sz="2400" b="1" dirty="0" err="1"/>
              <a:t>engineering</a:t>
            </a:r>
            <a:r>
              <a:rPr lang="it-IT" sz="2400" b="1" dirty="0"/>
              <a:t>--PART 1: design of </a:t>
            </a:r>
            <a:r>
              <a:rPr lang="it-IT" sz="2400" b="1" dirty="0" err="1"/>
              <a:t>experiments</a:t>
            </a:r>
            <a:r>
              <a:rPr lang="it-IT" sz="2400" b="1" dirty="0"/>
              <a:t>. </a:t>
            </a:r>
            <a:r>
              <a:rPr lang="it-IT" sz="2400" b="1" dirty="0" err="1"/>
              <a:t>J</a:t>
            </a:r>
            <a:r>
              <a:rPr lang="it-IT" sz="2400" b="1" dirty="0"/>
              <a:t> </a:t>
            </a:r>
            <a:r>
              <a:rPr lang="it-IT" sz="2400" b="1" dirty="0" err="1"/>
              <a:t>Biomed</a:t>
            </a:r>
            <a:r>
              <a:rPr lang="it-IT" sz="2400" b="1" dirty="0"/>
              <a:t> Mater Res A. 2015 Jan;103(1):91-102</a:t>
            </a:r>
            <a:r>
              <a:rPr lang="it-IT" sz="2400" b="1" dirty="0" smtClean="0"/>
              <a:t>.</a:t>
            </a:r>
          </a:p>
          <a:p>
            <a:pPr lvl="0" algn="just"/>
            <a:endParaRPr lang="it-IT" sz="2400" b="1" dirty="0"/>
          </a:p>
          <a:p>
            <a:pPr lvl="0" algn="just"/>
            <a:r>
              <a:rPr lang="it-IT" sz="2400" b="1" dirty="0" err="1"/>
              <a:t>Seyedmahmoud</a:t>
            </a:r>
            <a:r>
              <a:rPr lang="it-IT" sz="2400" b="1" dirty="0"/>
              <a:t> </a:t>
            </a:r>
            <a:r>
              <a:rPr lang="it-IT" sz="2400" b="1" dirty="0" err="1"/>
              <a:t>R</a:t>
            </a:r>
            <a:r>
              <a:rPr lang="it-IT" sz="2400" b="1" dirty="0"/>
              <a:t>, Mozetic </a:t>
            </a:r>
            <a:r>
              <a:rPr lang="it-IT" sz="2400" b="1" dirty="0" err="1"/>
              <a:t>P</a:t>
            </a:r>
            <a:r>
              <a:rPr lang="it-IT" sz="2400" b="1" dirty="0"/>
              <a:t>, Rainer A, </a:t>
            </a:r>
            <a:r>
              <a:rPr lang="it-IT" sz="2400" b="1" dirty="0" smtClean="0"/>
              <a:t>et al. </a:t>
            </a:r>
            <a:r>
              <a:rPr lang="it-IT" sz="2400" b="1" dirty="0"/>
              <a:t>A </a:t>
            </a:r>
            <a:r>
              <a:rPr lang="it-IT" sz="2400" b="1" dirty="0" err="1"/>
              <a:t>primer</a:t>
            </a:r>
            <a:r>
              <a:rPr lang="it-IT" sz="2400" b="1" dirty="0"/>
              <a:t> of </a:t>
            </a:r>
            <a:r>
              <a:rPr lang="it-IT" sz="2400" b="1" dirty="0" err="1"/>
              <a:t>statistical</a:t>
            </a:r>
            <a:r>
              <a:rPr lang="it-IT" sz="2400" b="1" dirty="0"/>
              <a:t> </a:t>
            </a:r>
            <a:r>
              <a:rPr lang="it-IT" sz="2400" b="1" dirty="0" err="1"/>
              <a:t>methods</a:t>
            </a:r>
            <a:r>
              <a:rPr lang="it-IT" sz="2400" b="1" dirty="0"/>
              <a:t> for </a:t>
            </a:r>
            <a:r>
              <a:rPr lang="it-IT" sz="2400" b="1" dirty="0" err="1"/>
              <a:t>correlating</a:t>
            </a:r>
            <a:r>
              <a:rPr lang="it-IT" sz="2400" b="1" dirty="0"/>
              <a:t> </a:t>
            </a:r>
            <a:r>
              <a:rPr lang="it-IT" sz="2400" b="1" dirty="0" err="1"/>
              <a:t>parameters</a:t>
            </a:r>
            <a:r>
              <a:rPr lang="it-IT" sz="2400" b="1" dirty="0"/>
              <a:t> and </a:t>
            </a:r>
            <a:r>
              <a:rPr lang="it-IT" sz="2400" b="1" dirty="0" err="1"/>
              <a:t>properties</a:t>
            </a:r>
            <a:r>
              <a:rPr lang="it-IT" sz="2400" b="1" dirty="0"/>
              <a:t> of electrospun </a:t>
            </a:r>
            <a:r>
              <a:rPr lang="it-IT" sz="2400" b="1" dirty="0" err="1"/>
              <a:t>poly</a:t>
            </a:r>
            <a:r>
              <a:rPr lang="it-IT" sz="2400" b="1" dirty="0"/>
              <a:t>(L-</a:t>
            </a:r>
            <a:r>
              <a:rPr lang="it-IT" sz="2400" b="1" dirty="0" err="1"/>
              <a:t>lactide</a:t>
            </a:r>
            <a:r>
              <a:rPr lang="it-IT" sz="2400" b="1" dirty="0"/>
              <a:t>) </a:t>
            </a:r>
            <a:r>
              <a:rPr lang="it-IT" sz="2400" b="1" dirty="0" err="1"/>
              <a:t>scaffolds</a:t>
            </a:r>
            <a:r>
              <a:rPr lang="it-IT" sz="2400" b="1" dirty="0"/>
              <a:t> for </a:t>
            </a:r>
            <a:r>
              <a:rPr lang="it-IT" sz="2400" b="1" dirty="0" err="1"/>
              <a:t>tissue</a:t>
            </a:r>
            <a:r>
              <a:rPr lang="it-IT" sz="2400" b="1" dirty="0"/>
              <a:t> </a:t>
            </a:r>
            <a:r>
              <a:rPr lang="it-IT" sz="2400" b="1" dirty="0" err="1"/>
              <a:t>engineering</a:t>
            </a:r>
            <a:r>
              <a:rPr lang="it-IT" sz="2400" b="1" dirty="0"/>
              <a:t>--PART 2: </a:t>
            </a:r>
            <a:r>
              <a:rPr lang="it-IT" sz="2400" b="1" dirty="0" err="1"/>
              <a:t>regression</a:t>
            </a:r>
            <a:r>
              <a:rPr lang="it-IT" sz="2400" b="1" dirty="0"/>
              <a:t>. </a:t>
            </a:r>
            <a:r>
              <a:rPr lang="it-IT" sz="2400" b="1" dirty="0" err="1"/>
              <a:t>J</a:t>
            </a:r>
            <a:r>
              <a:rPr lang="it-IT" sz="2400" b="1" dirty="0"/>
              <a:t> </a:t>
            </a:r>
            <a:r>
              <a:rPr lang="it-IT" sz="2400" b="1" dirty="0" err="1"/>
              <a:t>Biomed</a:t>
            </a:r>
            <a:r>
              <a:rPr lang="it-IT" sz="2400" b="1" dirty="0"/>
              <a:t> Mater Res A. 2015;103(1):103-14</a:t>
            </a:r>
            <a:r>
              <a:rPr lang="it-IT" sz="2400" b="1" dirty="0" smtClean="0"/>
              <a:t>.</a:t>
            </a:r>
            <a:endParaRPr lang="it-IT" sz="2400" b="1" dirty="0"/>
          </a:p>
        </p:txBody>
      </p:sp>
      <p:pic>
        <p:nvPicPr>
          <p:cNvPr id="9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89319" y="7811562"/>
            <a:ext cx="3826649" cy="3888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/>
          <p:cNvPicPr/>
          <p:nvPr/>
        </p:nvPicPr>
        <p:blipFill>
          <a:blip r:embed="rId3" cstate="print">
            <a:extLst/>
          </a:blip>
          <a:srcRect l="14764"/>
          <a:stretch>
            <a:fillRect/>
          </a:stretch>
        </p:blipFill>
        <p:spPr>
          <a:xfrm>
            <a:off x="20389320" y="4450925"/>
            <a:ext cx="3776018" cy="2850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6226" y="4797600"/>
            <a:ext cx="4593215" cy="45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992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2420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r>
              <a:rPr kumimoji="0" lang="en-US" sz="6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ELECTROSPINNING</a:t>
            </a:r>
            <a:r>
              <a:rPr kumimoji="0" lang="en-US" sz="6000" b="1" i="0" u="none" strike="noStrike" normalizeH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– PROCESS OPTIMIZATION (DOE)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139505" y="4130345"/>
            <a:ext cx="12303694" cy="8092789"/>
            <a:chOff x="7813106" y="4306233"/>
            <a:chExt cx="7267600" cy="4780284"/>
          </a:xfrm>
        </p:grpSpPr>
        <p:pic>
          <p:nvPicPr>
            <p:cNvPr id="6" name="pasted-image.tif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7813106" y="6351953"/>
              <a:ext cx="1473993" cy="240361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96462" y="4502401"/>
              <a:ext cx="3684244" cy="1611857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3106" y="4306233"/>
              <a:ext cx="2526816" cy="1818819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42240" y="6139720"/>
              <a:ext cx="3277195" cy="2946797"/>
            </a:xfrm>
            <a:prstGeom prst="rect">
              <a:avLst/>
            </a:prstGeom>
          </p:spPr>
        </p:pic>
      </p:grpSp>
      <p:sp>
        <p:nvSpPr>
          <p:cNvPr id="11" name="CasellaDiTesto 10"/>
          <p:cNvSpPr txBox="1"/>
          <p:nvPr/>
        </p:nvSpPr>
        <p:spPr>
          <a:xfrm>
            <a:off x="14040697" y="10232205"/>
            <a:ext cx="8636001" cy="1990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/>
              <a:t>i</a:t>
            </a: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deally: “</a:t>
            </a:r>
            <a:r>
              <a:rPr kumimoji="0" lang="en-US" sz="40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to describe scaffold</a:t>
            </a:r>
            <a:r>
              <a:rPr kumimoji="0" lang="en-US" sz="4000" b="1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morphology as a function of process parameters</a:t>
            </a:r>
            <a:r>
              <a:rPr kumimoji="0" lang="is-IS" sz="4000" b="1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…</a:t>
            </a:r>
            <a:r>
              <a:rPr kumimoji="0" lang="en-US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” 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961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2420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Shape 71"/>
          <p:cNvSpPr/>
          <p:nvPr/>
        </p:nvSpPr>
        <p:spPr>
          <a:xfrm>
            <a:off x="3502430" y="8424440"/>
            <a:ext cx="655147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 algn="just">
              <a:defRPr sz="1800"/>
            </a:pPr>
            <a:r>
              <a:rPr sz="2000" b="1" dirty="0"/>
              <a:t>Discrete values assigned to X</a:t>
            </a:r>
            <a:r>
              <a:rPr sz="2000" b="1" baseline="-18750" dirty="0"/>
              <a:t>1–5</a:t>
            </a:r>
            <a:r>
              <a:rPr sz="2000" b="1" dirty="0"/>
              <a:t> process parameters.</a:t>
            </a:r>
          </a:p>
        </p:txBody>
      </p:sp>
      <p:sp>
        <p:nvSpPr>
          <p:cNvPr id="13" name="Shape 73"/>
          <p:cNvSpPr/>
          <p:nvPr/>
        </p:nvSpPr>
        <p:spPr>
          <a:xfrm>
            <a:off x="13754945" y="11825122"/>
            <a:ext cx="8911091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lvl="0" algn="just">
              <a:defRPr sz="1800"/>
            </a:pPr>
            <a:r>
              <a:rPr sz="1800" b="1" dirty="0"/>
              <a:t>Standard Order of Treatments in Coded Variables and Mean Response Y</a:t>
            </a:r>
            <a:r>
              <a:rPr sz="1800" b="1" baseline="-18750" dirty="0"/>
              <a:t>1–4</a:t>
            </a:r>
            <a:endParaRPr sz="1800" b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54945" y="3791776"/>
            <a:ext cx="8574734" cy="796913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9031" y="10028703"/>
            <a:ext cx="7615512" cy="161448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4441881"/>
            <a:ext cx="9525000" cy="3897765"/>
          </a:xfrm>
          <a:prstGeom prst="rect">
            <a:avLst/>
          </a:prstGeom>
        </p:spPr>
      </p:pic>
      <p:sp>
        <p:nvSpPr>
          <p:cNvPr id="17" name="Shape 71"/>
          <p:cNvSpPr/>
          <p:nvPr/>
        </p:nvSpPr>
        <p:spPr>
          <a:xfrm>
            <a:off x="2700578" y="11781936"/>
            <a:ext cx="863743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lvl="0" algn="just">
              <a:defRPr sz="1800"/>
            </a:pPr>
            <a:r>
              <a:rPr lang="it-IT" sz="2000" b="1" dirty="0" smtClean="0"/>
              <a:t>Linear </a:t>
            </a:r>
            <a:r>
              <a:rPr lang="it-IT" sz="2000" b="1" dirty="0" err="1" smtClean="0"/>
              <a:t>transformation</a:t>
            </a:r>
            <a:r>
              <a:rPr lang="it-IT" sz="2000" b="1" dirty="0" smtClean="0"/>
              <a:t> to </a:t>
            </a:r>
            <a:r>
              <a:rPr lang="it-IT" sz="2000" b="1" dirty="0" err="1" smtClean="0"/>
              <a:t>obtain</a:t>
            </a:r>
            <a:r>
              <a:rPr lang="it-IT" sz="2000" b="1" dirty="0" smtClean="0"/>
              <a:t> “</a:t>
            </a:r>
            <a:r>
              <a:rPr lang="it-IT" sz="2000" b="1" dirty="0" err="1" smtClean="0"/>
              <a:t>coded</a:t>
            </a:r>
            <a:r>
              <a:rPr lang="it-IT" sz="2000" b="1" dirty="0" smtClean="0"/>
              <a:t>” </a:t>
            </a:r>
            <a:r>
              <a:rPr lang="it-IT" sz="2000" b="1" dirty="0" err="1" smtClean="0"/>
              <a:t>variables</a:t>
            </a:r>
            <a:r>
              <a:rPr lang="it-IT" sz="2000" b="1" dirty="0" smtClean="0"/>
              <a:t> from linear </a:t>
            </a:r>
            <a:r>
              <a:rPr lang="it-IT" sz="2000" b="1" dirty="0" err="1" smtClean="0"/>
              <a:t>ones</a:t>
            </a:r>
            <a:r>
              <a:rPr lang="it-IT" sz="2000" b="1" dirty="0" smtClean="0"/>
              <a:t>.</a:t>
            </a:r>
            <a:endParaRPr sz="2000" b="1" dirty="0"/>
          </a:p>
        </p:txBody>
      </p:sp>
      <p:sp>
        <p:nvSpPr>
          <p:cNvPr id="24" name="Rettangolo 23"/>
          <p:cNvSpPr/>
          <p:nvPr/>
        </p:nvSpPr>
        <p:spPr>
          <a:xfrm>
            <a:off x="0" y="2468880"/>
            <a:ext cx="24384000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r>
              <a:rPr kumimoji="0" lang="en-US" sz="6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2</a:t>
            </a:r>
            <a:r>
              <a:rPr lang="en-US" sz="6000" b="1" baseline="30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FACTORIAL DESIGN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405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3"/>
          <p:cNvSpPr/>
          <p:nvPr/>
        </p:nvSpPr>
        <p:spPr>
          <a:xfrm>
            <a:off x="0" y="3124200"/>
            <a:ext cx="24384000" cy="10105081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6920448" y="406679"/>
            <a:ext cx="14669310" cy="12828045"/>
            <a:chOff x="6128426" y="719847"/>
            <a:chExt cx="14669310" cy="12828045"/>
          </a:xfrm>
        </p:grpSpPr>
        <p:sp>
          <p:nvSpPr>
            <p:cNvPr id="17" name="Rettangolo 16"/>
            <p:cNvSpPr/>
            <p:nvPr/>
          </p:nvSpPr>
          <p:spPr>
            <a:xfrm>
              <a:off x="6128426" y="719847"/>
              <a:ext cx="14669310" cy="11673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13" name="Gruppo 12"/>
            <p:cNvGrpSpPr/>
            <p:nvPr/>
          </p:nvGrpSpPr>
          <p:grpSpPr>
            <a:xfrm>
              <a:off x="6229826" y="912706"/>
              <a:ext cx="13935959" cy="645967"/>
              <a:chOff x="2795662" y="360555"/>
              <a:chExt cx="6441916" cy="401865"/>
            </a:xfrm>
            <a:solidFill>
              <a:schemeClr val="bg1"/>
            </a:solidFill>
          </p:grpSpPr>
          <p:pic>
            <p:nvPicPr>
              <p:cNvPr id="14" name="Immagine 1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795662" y="360555"/>
                <a:ext cx="3581400" cy="3810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5" name="Immagin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53078" y="432220"/>
                <a:ext cx="2984500" cy="3302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8426" y="1887166"/>
              <a:ext cx="14669310" cy="11660726"/>
            </a:xfrm>
            <a:prstGeom prst="rect">
              <a:avLst/>
            </a:prstGeom>
          </p:spPr>
        </p:pic>
      </p:grpSp>
      <p:sp>
        <p:nvSpPr>
          <p:cNvPr id="19" name="CasellaDiTesto 18"/>
          <p:cNvSpPr txBox="1"/>
          <p:nvPr/>
        </p:nvSpPr>
        <p:spPr>
          <a:xfrm>
            <a:off x="587142" y="3887575"/>
            <a:ext cx="5335946" cy="1129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Representative results for Y1 (mean diameter):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786288" y="4037832"/>
            <a:ext cx="14669310" cy="270933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87142" y="5626674"/>
            <a:ext cx="5335946" cy="1129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trong dependence </a:t>
            </a:r>
            <a:r>
              <a:rPr kumimoji="0" lang="en-US" sz="3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upon X5 (molecular weight)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" y="7365772"/>
            <a:ext cx="6510528" cy="4467635"/>
          </a:xfrm>
          <a:prstGeom prst="rect">
            <a:avLst/>
          </a:prstGeom>
        </p:spPr>
      </p:pic>
      <p:pic>
        <p:nvPicPr>
          <p:cNvPr id="27" name="Immagine 26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69900" y="7594600"/>
            <a:ext cx="6146050" cy="329591"/>
          </a:xfrm>
          <a:prstGeom prst="rect">
            <a:avLst/>
          </a:prstGeom>
          <a:effectLst/>
        </p:spPr>
      </p:pic>
      <p:sp>
        <p:nvSpPr>
          <p:cNvPr id="22" name="CasellaDiTesto 21"/>
          <p:cNvSpPr txBox="1"/>
          <p:nvPr/>
        </p:nvSpPr>
        <p:spPr>
          <a:xfrm>
            <a:off x="2333324" y="5603791"/>
            <a:ext cx="19717351" cy="359136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lvl="0" algn="just"/>
            <a:r>
              <a:rPr lang="it-IT" sz="3200" b="1" dirty="0" err="1"/>
              <a:t>Seyedmahmoud</a:t>
            </a:r>
            <a:r>
              <a:rPr lang="it-IT" sz="3200" b="1" dirty="0"/>
              <a:t> </a:t>
            </a:r>
            <a:r>
              <a:rPr lang="it-IT" sz="3200" b="1" dirty="0" err="1"/>
              <a:t>R</a:t>
            </a:r>
            <a:r>
              <a:rPr lang="it-IT" sz="3200" b="1" dirty="0"/>
              <a:t>, Rainer A, Mozetic </a:t>
            </a:r>
            <a:r>
              <a:rPr lang="it-IT" sz="3200" b="1" dirty="0" err="1"/>
              <a:t>P</a:t>
            </a:r>
            <a:r>
              <a:rPr lang="it-IT" sz="3200" b="1" dirty="0"/>
              <a:t>, </a:t>
            </a:r>
            <a:r>
              <a:rPr lang="it-IT" sz="3200" b="1" dirty="0" smtClean="0"/>
              <a:t>et al. </a:t>
            </a:r>
            <a:r>
              <a:rPr lang="it-IT" sz="3200" b="1" dirty="0"/>
              <a:t>A </a:t>
            </a:r>
            <a:r>
              <a:rPr lang="it-IT" sz="3200" b="1" dirty="0" err="1"/>
              <a:t>primer</a:t>
            </a:r>
            <a:r>
              <a:rPr lang="it-IT" sz="3200" b="1" dirty="0"/>
              <a:t> of </a:t>
            </a:r>
            <a:r>
              <a:rPr lang="it-IT" sz="3200" b="1" dirty="0" err="1"/>
              <a:t>statistical</a:t>
            </a:r>
            <a:r>
              <a:rPr lang="it-IT" sz="3200" b="1" dirty="0"/>
              <a:t> </a:t>
            </a:r>
            <a:r>
              <a:rPr lang="it-IT" sz="3200" b="1" dirty="0" err="1"/>
              <a:t>methods</a:t>
            </a:r>
            <a:r>
              <a:rPr lang="it-IT" sz="3200" b="1" dirty="0"/>
              <a:t> for </a:t>
            </a:r>
            <a:r>
              <a:rPr lang="it-IT" sz="3200" b="1" dirty="0" err="1"/>
              <a:t>correlating</a:t>
            </a:r>
            <a:r>
              <a:rPr lang="it-IT" sz="3200" b="1" dirty="0"/>
              <a:t> </a:t>
            </a:r>
            <a:r>
              <a:rPr lang="it-IT" sz="3200" b="1" dirty="0" err="1"/>
              <a:t>parameters</a:t>
            </a:r>
            <a:r>
              <a:rPr lang="it-IT" sz="3200" b="1" dirty="0"/>
              <a:t> and </a:t>
            </a:r>
            <a:r>
              <a:rPr lang="it-IT" sz="3200" b="1" dirty="0" err="1"/>
              <a:t>properties</a:t>
            </a:r>
            <a:r>
              <a:rPr lang="it-IT" sz="3200" b="1" dirty="0"/>
              <a:t> of electrospun </a:t>
            </a:r>
            <a:r>
              <a:rPr lang="it-IT" sz="3200" b="1" dirty="0" err="1"/>
              <a:t>poly</a:t>
            </a:r>
            <a:r>
              <a:rPr lang="it-IT" sz="3200" b="1" dirty="0"/>
              <a:t>(L-</a:t>
            </a:r>
            <a:r>
              <a:rPr lang="it-IT" sz="3200" b="1" dirty="0" err="1"/>
              <a:t>lactide</a:t>
            </a:r>
            <a:r>
              <a:rPr lang="it-IT" sz="3200" b="1" dirty="0"/>
              <a:t>) </a:t>
            </a:r>
            <a:r>
              <a:rPr lang="it-IT" sz="3200" b="1" dirty="0" err="1"/>
              <a:t>scaffolds</a:t>
            </a:r>
            <a:r>
              <a:rPr lang="it-IT" sz="3200" b="1" dirty="0"/>
              <a:t> for </a:t>
            </a:r>
            <a:r>
              <a:rPr lang="it-IT" sz="3200" b="1" dirty="0" err="1"/>
              <a:t>tissue</a:t>
            </a:r>
            <a:r>
              <a:rPr lang="it-IT" sz="3200" b="1" dirty="0"/>
              <a:t> </a:t>
            </a:r>
            <a:r>
              <a:rPr lang="it-IT" sz="3200" b="1" dirty="0" err="1"/>
              <a:t>engineering</a:t>
            </a:r>
            <a:r>
              <a:rPr lang="it-IT" sz="3200" b="1" dirty="0"/>
              <a:t>--PART 1: design of </a:t>
            </a:r>
            <a:r>
              <a:rPr lang="it-IT" sz="3200" b="1" dirty="0" err="1"/>
              <a:t>experiments</a:t>
            </a:r>
            <a:r>
              <a:rPr lang="it-IT" sz="3200" b="1" dirty="0"/>
              <a:t>. </a:t>
            </a:r>
            <a:r>
              <a:rPr lang="it-IT" sz="3200" b="1" dirty="0" err="1"/>
              <a:t>J</a:t>
            </a:r>
            <a:r>
              <a:rPr lang="it-IT" sz="3200" b="1" dirty="0"/>
              <a:t> </a:t>
            </a:r>
            <a:r>
              <a:rPr lang="it-IT" sz="3200" b="1" dirty="0" err="1"/>
              <a:t>Biomed</a:t>
            </a:r>
            <a:r>
              <a:rPr lang="it-IT" sz="3200" b="1" dirty="0"/>
              <a:t> Mater Res A. </a:t>
            </a:r>
            <a:r>
              <a:rPr lang="it-IT" sz="3200" b="1" dirty="0" smtClean="0"/>
              <a:t>2015;103(1</a:t>
            </a:r>
            <a:r>
              <a:rPr lang="it-IT" sz="3200" b="1" dirty="0"/>
              <a:t>):91-102</a:t>
            </a:r>
            <a:r>
              <a:rPr lang="it-IT" sz="3200" b="1" dirty="0" smtClean="0"/>
              <a:t>.</a:t>
            </a:r>
          </a:p>
          <a:p>
            <a:pPr lvl="0" algn="just"/>
            <a:endParaRPr lang="it-IT" sz="3200" b="1" dirty="0"/>
          </a:p>
          <a:p>
            <a:pPr lvl="0" algn="just"/>
            <a:r>
              <a:rPr lang="it-IT" sz="3200" b="1" dirty="0" err="1"/>
              <a:t>Seyedmahmoud</a:t>
            </a:r>
            <a:r>
              <a:rPr lang="it-IT" sz="3200" b="1" dirty="0"/>
              <a:t> </a:t>
            </a:r>
            <a:r>
              <a:rPr lang="it-IT" sz="3200" b="1" dirty="0" err="1"/>
              <a:t>R</a:t>
            </a:r>
            <a:r>
              <a:rPr lang="it-IT" sz="3200" b="1" dirty="0"/>
              <a:t>, Mozetic </a:t>
            </a:r>
            <a:r>
              <a:rPr lang="it-IT" sz="3200" b="1" dirty="0" err="1"/>
              <a:t>P</a:t>
            </a:r>
            <a:r>
              <a:rPr lang="it-IT" sz="3200" b="1" dirty="0"/>
              <a:t>, Rainer A, </a:t>
            </a:r>
            <a:r>
              <a:rPr lang="it-IT" sz="3200" b="1" dirty="0" smtClean="0"/>
              <a:t>et al. </a:t>
            </a:r>
            <a:r>
              <a:rPr lang="it-IT" sz="3200" b="1" dirty="0"/>
              <a:t>A </a:t>
            </a:r>
            <a:r>
              <a:rPr lang="it-IT" sz="3200" b="1" dirty="0" err="1"/>
              <a:t>primer</a:t>
            </a:r>
            <a:r>
              <a:rPr lang="it-IT" sz="3200" b="1" dirty="0"/>
              <a:t> of </a:t>
            </a:r>
            <a:r>
              <a:rPr lang="it-IT" sz="3200" b="1" dirty="0" err="1"/>
              <a:t>statistical</a:t>
            </a:r>
            <a:r>
              <a:rPr lang="it-IT" sz="3200" b="1" dirty="0"/>
              <a:t> </a:t>
            </a:r>
            <a:r>
              <a:rPr lang="it-IT" sz="3200" b="1" dirty="0" err="1"/>
              <a:t>methods</a:t>
            </a:r>
            <a:r>
              <a:rPr lang="it-IT" sz="3200" b="1" dirty="0"/>
              <a:t> for </a:t>
            </a:r>
            <a:r>
              <a:rPr lang="it-IT" sz="3200" b="1" dirty="0" err="1"/>
              <a:t>correlating</a:t>
            </a:r>
            <a:r>
              <a:rPr lang="it-IT" sz="3200" b="1" dirty="0"/>
              <a:t> </a:t>
            </a:r>
            <a:r>
              <a:rPr lang="it-IT" sz="3200" b="1" dirty="0" err="1"/>
              <a:t>parameters</a:t>
            </a:r>
            <a:r>
              <a:rPr lang="it-IT" sz="3200" b="1" dirty="0"/>
              <a:t> and </a:t>
            </a:r>
            <a:r>
              <a:rPr lang="it-IT" sz="3200" b="1" dirty="0" err="1"/>
              <a:t>properties</a:t>
            </a:r>
            <a:r>
              <a:rPr lang="it-IT" sz="3200" b="1" dirty="0"/>
              <a:t> of electrospun </a:t>
            </a:r>
            <a:r>
              <a:rPr lang="it-IT" sz="3200" b="1" dirty="0" err="1"/>
              <a:t>poly</a:t>
            </a:r>
            <a:r>
              <a:rPr lang="it-IT" sz="3200" b="1" dirty="0"/>
              <a:t>(L-</a:t>
            </a:r>
            <a:r>
              <a:rPr lang="it-IT" sz="3200" b="1" dirty="0" err="1"/>
              <a:t>lactide</a:t>
            </a:r>
            <a:r>
              <a:rPr lang="it-IT" sz="3200" b="1" dirty="0"/>
              <a:t>) </a:t>
            </a:r>
            <a:r>
              <a:rPr lang="it-IT" sz="3200" b="1" dirty="0" err="1"/>
              <a:t>scaffolds</a:t>
            </a:r>
            <a:r>
              <a:rPr lang="it-IT" sz="3200" b="1" dirty="0"/>
              <a:t> for </a:t>
            </a:r>
            <a:r>
              <a:rPr lang="it-IT" sz="3200" b="1" dirty="0" err="1"/>
              <a:t>tissue</a:t>
            </a:r>
            <a:r>
              <a:rPr lang="it-IT" sz="3200" b="1" dirty="0"/>
              <a:t> </a:t>
            </a:r>
            <a:r>
              <a:rPr lang="it-IT" sz="3200" b="1" dirty="0" err="1"/>
              <a:t>engineering</a:t>
            </a:r>
            <a:r>
              <a:rPr lang="it-IT" sz="3200" b="1" dirty="0"/>
              <a:t>--PART 2: </a:t>
            </a:r>
            <a:r>
              <a:rPr lang="it-IT" sz="3200" b="1" dirty="0" err="1"/>
              <a:t>regression</a:t>
            </a:r>
            <a:r>
              <a:rPr lang="it-IT" sz="3200" b="1" dirty="0"/>
              <a:t>. </a:t>
            </a:r>
            <a:r>
              <a:rPr lang="it-IT" sz="3200" b="1" dirty="0" err="1"/>
              <a:t>J</a:t>
            </a:r>
            <a:r>
              <a:rPr lang="it-IT" sz="3200" b="1" dirty="0"/>
              <a:t> </a:t>
            </a:r>
            <a:r>
              <a:rPr lang="it-IT" sz="3200" b="1" dirty="0" err="1"/>
              <a:t>Biomed</a:t>
            </a:r>
            <a:r>
              <a:rPr lang="it-IT" sz="3200" b="1" dirty="0"/>
              <a:t> Mater Res A. 2015;103(1):103-14</a:t>
            </a:r>
            <a:r>
              <a:rPr lang="it-IT" sz="3200" b="1" dirty="0" smtClean="0"/>
              <a:t>.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39815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07165" y="3061252"/>
            <a:ext cx="22064870" cy="9144000"/>
          </a:xfrm>
          <a:custGeom>
            <a:avLst/>
            <a:gdLst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9144000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  <a:gd name="connsiteX0" fmla="*/ 0 w 22064870"/>
              <a:gd name="connsiteY0" fmla="*/ 0 h 9144000"/>
              <a:gd name="connsiteX1" fmla="*/ 22064870 w 22064870"/>
              <a:gd name="connsiteY1" fmla="*/ 0 h 9144000"/>
              <a:gd name="connsiteX2" fmla="*/ 22064870 w 22064870"/>
              <a:gd name="connsiteY2" fmla="*/ 8189843 h 9144000"/>
              <a:gd name="connsiteX3" fmla="*/ 0 w 22064870"/>
              <a:gd name="connsiteY3" fmla="*/ 9144000 h 9144000"/>
              <a:gd name="connsiteX4" fmla="*/ 0 w 22064870"/>
              <a:gd name="connsiteY4" fmla="*/ 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4870" h="9144000">
                <a:moveTo>
                  <a:pt x="0" y="0"/>
                </a:moveTo>
                <a:lnTo>
                  <a:pt x="22064870" y="0"/>
                </a:lnTo>
                <a:lnTo>
                  <a:pt x="22064870" y="8189843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07165" y="5440680"/>
            <a:ext cx="11375336" cy="1310640"/>
          </a:xfrm>
          <a:prstGeom prst="rect">
            <a:avLst/>
          </a:prstGeom>
          <a:solidFill>
            <a:srgbClr val="ADCD6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r>
              <a:rPr kumimoji="0" lang="en-US" sz="6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ADDITIVE MANUFACTURING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490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1298</Words>
  <Application>Microsoft Office PowerPoint</Application>
  <PresentationFormat>Personalizzato</PresentationFormat>
  <Paragraphs>149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White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Ape 82</dc:creator>
  <cp:lastModifiedBy>Ape 82</cp:lastModifiedBy>
  <cp:revision>62</cp:revision>
  <dcterms:modified xsi:type="dcterms:W3CDTF">2016-07-06T12:40:47Z</dcterms:modified>
</cp:coreProperties>
</file>