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8" r:id="rId2"/>
    <p:sldId id="260" r:id="rId3"/>
    <p:sldId id="272" r:id="rId4"/>
    <p:sldId id="261" r:id="rId5"/>
    <p:sldId id="273" r:id="rId6"/>
    <p:sldId id="265" r:id="rId7"/>
    <p:sldId id="267" r:id="rId8"/>
    <p:sldId id="278" r:id="rId9"/>
    <p:sldId id="279" r:id="rId10"/>
    <p:sldId id="274" r:id="rId11"/>
    <p:sldId id="284" r:id="rId12"/>
    <p:sldId id="275" r:id="rId13"/>
    <p:sldId id="280" r:id="rId14"/>
    <p:sldId id="264" r:id="rId15"/>
    <p:sldId id="276" r:id="rId16"/>
    <p:sldId id="281" r:id="rId17"/>
    <p:sldId id="282" r:id="rId18"/>
    <p:sldId id="283" r:id="rId19"/>
    <p:sldId id="287" r:id="rId20"/>
    <p:sldId id="277" r:id="rId21"/>
    <p:sldId id="286" r:id="rId22"/>
    <p:sldId id="269" r:id="rId23"/>
    <p:sldId id="271" r:id="rId24"/>
    <p:sldId id="285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5" autoAdjust="0"/>
  </p:normalViewPr>
  <p:slideViewPr>
    <p:cSldViewPr snapToGrid="0" snapToObjects="1">
      <p:cViewPr varScale="1">
        <p:scale>
          <a:sx n="34" d="100"/>
          <a:sy n="34" d="100"/>
        </p:scale>
        <p:origin x="83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grpSp>
        <p:nvGrpSpPr>
          <p:cNvPr id="5" name="Gruppo 4"/>
          <p:cNvGrpSpPr/>
          <p:nvPr userDrawn="1"/>
        </p:nvGrpSpPr>
        <p:grpSpPr>
          <a:xfrm>
            <a:off x="-240507" y="1"/>
            <a:ext cx="24864995" cy="13971577"/>
            <a:chOff x="-240507" y="1"/>
            <a:chExt cx="24864995" cy="13971577"/>
          </a:xfrm>
        </p:grpSpPr>
        <p:pic>
          <p:nvPicPr>
            <p:cNvPr id="6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40507" y="1"/>
              <a:ext cx="24864995" cy="139715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Logo_PenDrive_giornat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4780" y="587089"/>
              <a:ext cx="3617251" cy="1281216"/>
            </a:xfrm>
            <a:prstGeom prst="rect">
              <a:avLst/>
            </a:prstGeom>
            <a:ln w="25400">
              <a:miter lim="400000"/>
            </a:ln>
            <a:effectLst>
              <a:outerShdw blurRad="355600" dist="1778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logo_UCBM_ovale_CMYK_bucat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833382" y="356369"/>
              <a:ext cx="2071368" cy="1742554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microsoft.com/office/2007/relationships/media" Target="file:///C:\Users\FASTWEB%20PC\Desktop\VIDEO%20CAPSULA\formato%20leggero\ASSEMBLY.wmv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video" Target="file:///C:\Documents%20and%20Settings\Administrator\Desktop\caterina\prova_1_crop.wmv" TargetMode="External"/><Relationship Id="rId1" Type="http://schemas.microsoft.com/office/2007/relationships/media" Target="file:///C:\Documents%20and%20Settings\Administrator\Desktop\caterina\prova_1_crop.wmv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jpeg"/><Relationship Id="rId4" Type="http://schemas.openxmlformats.org/officeDocument/2006/relationships/video" Target="file:///C:\Users\FASTWEB%20PC\Desktop\VIDEO%20CAPSULA\formato%20leggero\ASSEMBLY.wmv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5279248" y="4547269"/>
            <a:ext cx="15811081" cy="4453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7200" b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Presentazione dell’Annuario 2015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4000" b="1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/>
            </a:r>
            <a:br>
              <a:rPr lang="it-IT" sz="4000" b="1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</a:br>
            <a:r>
              <a:rPr lang="it-IT" sz="6000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Eugenio Guglielmelli</a:t>
            </a:r>
            <a:r>
              <a:rPr lang="it-IT" sz="6000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/>
            </a:r>
            <a:br>
              <a:rPr lang="it-IT" sz="6000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</a:br>
            <a:r>
              <a:rPr lang="it-IT" sz="5400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Prorettore alla Ricerca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5400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Università Campus </a:t>
            </a:r>
            <a:r>
              <a:rPr lang="it-IT" sz="5400" i="1" dirty="0" err="1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Bio</a:t>
            </a:r>
            <a:r>
              <a:rPr lang="it-IT" sz="5400" i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-Medico di Roma </a:t>
            </a:r>
            <a:endParaRPr lang="it-IT" sz="5400" i="1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19672" y="3775075"/>
            <a:ext cx="5616624" cy="13684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8556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it-IT" sz="1200" i="1" dirty="0">
              <a:solidFill>
                <a:srgbClr val="1C1C1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76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5688550" y="418110"/>
            <a:ext cx="1274076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PROGETTI DI RICERCA </a:t>
            </a:r>
          </a:p>
        </p:txBody>
      </p:sp>
      <p:sp>
        <p:nvSpPr>
          <p:cNvPr id="3" name="Rettangolo 13"/>
          <p:cNvSpPr>
            <a:spLocks noChangeArrowheads="1"/>
          </p:cNvSpPr>
          <p:nvPr/>
        </p:nvSpPr>
        <p:spPr bwMode="auto">
          <a:xfrm>
            <a:off x="-78375" y="2172866"/>
            <a:ext cx="12095366" cy="116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704850" indent="-704850" algn="l" defTabSz="888834"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66 </a:t>
            </a: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progetti attivi nel 2015 (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finanziati da bandi competitivi e commesse conto terzi)</a:t>
            </a:r>
          </a:p>
          <a:p>
            <a:pPr marL="704850" indent="-704850" algn="l" defTabSz="888834">
              <a:defRPr/>
            </a:pPr>
            <a:endParaRPr lang="it-IT" b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+50% 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2015 Vs </a:t>
            </a: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2014 numero progetti presentati su bandi 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europei</a:t>
            </a:r>
            <a:endParaRPr lang="it-IT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endParaRPr lang="it-IT" b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12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% Percentuale di successo su bandi competitivi</a:t>
            </a: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endParaRPr lang="it-IT" b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45 convenzioni attivate per sperimentazioni cliniche sponsorizzate</a:t>
            </a:r>
            <a:endParaRPr lang="it-IT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defRPr/>
            </a:pPr>
            <a:endParaRPr lang="it-IT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704850" indent="-704850" algn="l" defTabSz="888834"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23 studi clinici interni avviati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781307" y="2082840"/>
            <a:ext cx="11364671" cy="1037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88834">
              <a:defRPr/>
            </a:pPr>
            <a:r>
              <a:rPr lang="it-IT" b="1" i="1" u="sng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Principali Enti finanziatori: </a:t>
            </a:r>
            <a:endParaRPr lang="it-IT" b="1" i="1" u="sng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endParaRPr lang="it-IT" sz="1800" b="1" i="1" u="sng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Commissione Europea, </a:t>
            </a:r>
            <a:endParaRPr lang="it-IT" b="1" i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r>
              <a:rPr lang="it-IT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INAIL </a:t>
            </a:r>
            <a:endParaRPr lang="it-IT" b="1" i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Ministero dell’Istruzione, </a:t>
            </a:r>
            <a:endParaRPr lang="it-IT" b="1" i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r>
              <a:rPr lang="it-IT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dell’Università </a:t>
            </a: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e della Ricerca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Ministero della Salute, 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Ministero dello Sviluppo Economico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Ministero degli Affari Esteri e </a:t>
            </a:r>
            <a:endParaRPr lang="it-IT" b="1" i="1" dirty="0" smtClean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algn="just" defTabSz="888834">
              <a:defRPr/>
            </a:pPr>
            <a:r>
              <a:rPr lang="it-IT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della </a:t>
            </a: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Cooperazione Internazionale</a:t>
            </a:r>
          </a:p>
          <a:p>
            <a:pPr algn="just" defTabSz="888834">
              <a:defRPr/>
            </a:pPr>
            <a:r>
              <a:rPr lang="it-IT" b="1" i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European</a:t>
            </a:r>
            <a:r>
              <a:rPr lang="it-IT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 </a:t>
            </a: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Space Agency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Agenzia Spaziale Italiana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National </a:t>
            </a:r>
            <a:r>
              <a:rPr lang="it-IT" b="1" i="1" dirty="0" err="1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Institutes</a:t>
            </a: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 of </a:t>
            </a:r>
            <a:r>
              <a:rPr lang="it-IT" b="1" i="1" dirty="0" err="1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Health</a:t>
            </a: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 (NIH)</a:t>
            </a:r>
          </a:p>
          <a:p>
            <a:pPr algn="just" defTabSz="888834">
              <a:defRPr/>
            </a:pPr>
            <a:r>
              <a:rPr lang="it-IT" b="1" i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Regione </a:t>
            </a:r>
            <a:r>
              <a:rPr lang="it-IT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Lazio</a:t>
            </a:r>
            <a:endParaRPr lang="it-IT" b="1" i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77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4702591" y="1149542"/>
            <a:ext cx="16304627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LE UNITA’ DI RICERCA E L’ATTRAZIONE 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DI FINANZIAMENTI PER LA</a:t>
            </a: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 RICERCA </a:t>
            </a:r>
          </a:p>
        </p:txBody>
      </p:sp>
      <p:sp>
        <p:nvSpPr>
          <p:cNvPr id="3" name="Rettangolo 13"/>
          <p:cNvSpPr>
            <a:spLocks noChangeArrowheads="1"/>
          </p:cNvSpPr>
          <p:nvPr/>
        </p:nvSpPr>
        <p:spPr bwMode="auto">
          <a:xfrm>
            <a:off x="4977200" y="3513463"/>
            <a:ext cx="16304628" cy="92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Neurofisiologia e </a:t>
            </a:r>
            <a:r>
              <a:rPr lang="it-IT" sz="5400" b="1" dirty="0" err="1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</a:t>
            </a:r>
            <a:r>
              <a:rPr lang="it-IT" sz="54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euroingegneria</a:t>
            </a: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 dell’interazione uomo-macchina</a:t>
            </a:r>
            <a:endParaRPr lang="it-IT" sz="5400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Diabetologia </a:t>
            </a: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O</a:t>
            </a: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ncologia</a:t>
            </a:r>
            <a:endParaRPr lang="it-IT" sz="5400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Geriatria</a:t>
            </a: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Centro Integrato di Ricerca</a:t>
            </a: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Scienze </a:t>
            </a:r>
            <a:r>
              <a:rPr lang="it-IT" sz="5400" b="1" dirty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degli Alimenti e della </a:t>
            </a: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Nutrizione</a:t>
            </a:r>
            <a:endParaRPr lang="it-IT" sz="5400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Psichiatria </a:t>
            </a:r>
            <a:endParaRPr lang="it-IT" sz="5400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Neurologia </a:t>
            </a:r>
            <a:endParaRPr lang="it-IT" sz="5400" b="1" dirty="0">
              <a:solidFill>
                <a:schemeClr val="bg1"/>
              </a:solidFill>
              <a:latin typeface="Helvetica" panose="020B0604020202020204" pitchFamily="34" charset="0"/>
              <a:ea typeface="MS PGothic"/>
              <a:cs typeface="Helvetica" panose="020B0604020202020204" pitchFamily="34" charset="0"/>
            </a:endParaRP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Automatica </a:t>
            </a:r>
          </a:p>
          <a:p>
            <a:pPr marL="617538" indent="-617538" algn="l" defTabSz="888834">
              <a:buFont typeface="Wingdings" pitchFamily="2" charset="2"/>
              <a:buChar char="ü"/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Helvetica" panose="020B0604020202020204" pitchFamily="34" charset="0"/>
                <a:ea typeface="MS PGothic"/>
                <a:cs typeface="Helvetica" panose="020B0604020202020204" pitchFamily="34" charset="0"/>
              </a:rPr>
              <a:t>Ingegneria Tissutale e Chimica per l’Ingegneria</a:t>
            </a:r>
          </a:p>
        </p:txBody>
      </p:sp>
      <p:pic>
        <p:nvPicPr>
          <p:cNvPr id="5" name="Segnaposto contenuto 5" descr="MedagliaOro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24245" r="5947" b="5318"/>
          <a:stretch/>
        </p:blipFill>
        <p:spPr>
          <a:xfrm>
            <a:off x="2198058" y="3513463"/>
            <a:ext cx="1445342" cy="18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3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5619898" y="910112"/>
            <a:ext cx="1274076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IL PORTAFOGLIO </a:t>
            </a: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BREVETTI UCBM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  <p:grpSp>
        <p:nvGrpSpPr>
          <p:cNvPr id="3" name="Gruppo 9"/>
          <p:cNvGrpSpPr>
            <a:grpSpLocks/>
          </p:cNvGrpSpPr>
          <p:nvPr/>
        </p:nvGrpSpPr>
        <p:grpSpPr bwMode="auto">
          <a:xfrm>
            <a:off x="19008057" y="6598104"/>
            <a:ext cx="1829974" cy="1980461"/>
            <a:chOff x="7452320" y="1844824"/>
            <a:chExt cx="1440557" cy="1728440"/>
          </a:xfrm>
        </p:grpSpPr>
        <p:pic>
          <p:nvPicPr>
            <p:cNvPr id="4" name="Picture 2" descr="C:\Users\FASTWEB PC\Desktop\lat\immagini\prototip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40352" y="1844824"/>
              <a:ext cx="1152525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ASSEMBLY.wmv">
              <a:hlinkClick r:id="" action="ppaction://media"/>
            </p:cNvPr>
            <p:cNvPicPr>
              <a:picLocks noRot="1"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7" cstate="print"/>
            <a:srcRect l="14944" r="14944"/>
            <a:stretch>
              <a:fillRect/>
            </a:stretch>
          </p:blipFill>
          <p:spPr bwMode="auto">
            <a:xfrm>
              <a:off x="7452320" y="2708920"/>
              <a:ext cx="1076591" cy="86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rova_1_crop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4390" y="2649307"/>
            <a:ext cx="1802542" cy="14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92377" y="9070442"/>
            <a:ext cx="1711207" cy="13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4" descr="FOTO_EVRYON-8.JPG"/>
          <p:cNvPicPr>
            <a:picLocks noChangeAspect="1"/>
          </p:cNvPicPr>
          <p:nvPr/>
        </p:nvPicPr>
        <p:blipFill>
          <a:blip r:embed="rId10" cstate="print"/>
          <a:srcRect r="18445"/>
          <a:stretch>
            <a:fillRect/>
          </a:stretch>
        </p:blipFill>
        <p:spPr bwMode="auto">
          <a:xfrm>
            <a:off x="21364369" y="7835882"/>
            <a:ext cx="2726534" cy="54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1" cstate="print"/>
          <a:srcRect l="29343" t="10312"/>
          <a:stretch>
            <a:fillRect/>
          </a:stretch>
        </p:blipFill>
        <p:spPr bwMode="auto">
          <a:xfrm>
            <a:off x="19102785" y="4643696"/>
            <a:ext cx="1559789" cy="16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8" descr="image pneumopipe.jpe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27416" y="2473627"/>
            <a:ext cx="1610615" cy="15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LU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635272" y="10961899"/>
            <a:ext cx="2342920" cy="2187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144196" y="4643696"/>
            <a:ext cx="3109706" cy="21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388824" y="2336339"/>
            <a:ext cx="17971840" cy="11433747"/>
          </a:xfrm>
          <a:prstGeom prst="rect">
            <a:avLst/>
          </a:prstGeom>
        </p:spPr>
        <p:txBody>
          <a:bodyPr wrap="square" lIns="91292" tIns="45645" rIns="91292" bIns="45645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 </a:t>
            </a: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 famiglie di brevetti 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titolarità UCBM nel 2014 a 17 famiglie di brevetti nel 2015</a:t>
            </a: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endParaRPr lang="it-IT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brevetti depositati in co-titolarità (Politecnico di Torino, Fondazione Bietti) nel 2015</a:t>
            </a:r>
          </a:p>
          <a:p>
            <a:pPr marL="1568450" lvl="3" indent="-571500" algn="l">
              <a:buFont typeface="Courier New"/>
              <a:buChar char="o"/>
            </a:pPr>
            <a:r>
              <a:rPr lang="it-IT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Dispositivo </a:t>
            </a:r>
            <a:r>
              <a:rPr lang="it-IT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il campionamento della superficie oculare mediante </a:t>
            </a:r>
            <a:r>
              <a:rPr lang="it-IT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imprinting</a:t>
            </a:r>
          </a:p>
          <a:p>
            <a:pPr marL="1568450" lvl="3" indent="-571500" algn="l">
              <a:buFont typeface="Courier New"/>
              <a:buChar char="o"/>
            </a:pPr>
            <a:r>
              <a:rPr lang="it-IT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 per la preparazione di costrutti </a:t>
            </a:r>
            <a:r>
              <a:rPr lang="it-IT" sz="4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cellularizzati</a:t>
            </a:r>
            <a:r>
              <a:rPr lang="it-IT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base di </a:t>
            </a:r>
            <a:r>
              <a:rPr lang="it-IT" sz="4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idrogeli</a:t>
            </a:r>
            <a:r>
              <a:rPr lang="it-IT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termosensibili tramite tecnica di prototipazione rapida</a:t>
            </a: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endParaRPr lang="it-IT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brevetti concessi nel 2015, 17 brevetti concessi dal 2009</a:t>
            </a:r>
            <a:endParaRPr lang="it-IT" sz="48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568450" indent="-571500" algn="l">
              <a:buFont typeface="Courier New"/>
              <a:buChar char="o"/>
            </a:pPr>
            <a:r>
              <a:rPr lang="it-IT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35,3% dei brevetti con inventori di entrambe le Facoltà Dipartimentali (41,2% Ingegneria, 23,5% Medicina e </a:t>
            </a:r>
            <a:r>
              <a:rPr lang="it-IT" sz="44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Chir</a:t>
            </a:r>
            <a:r>
              <a:rPr lang="it-IT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  <a:endParaRPr lang="it-IT" sz="4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568450" indent="-571500" algn="l">
              <a:buFont typeface="Courier New"/>
              <a:buChar char="o"/>
            </a:pPr>
            <a:r>
              <a:rPr lang="it-IT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76% dei brevetti su dispositivi biomedici </a:t>
            </a:r>
          </a:p>
        </p:txBody>
      </p:sp>
    </p:spTree>
    <p:extLst>
      <p:ext uri="{BB962C8B-B14F-4D97-AF65-F5344CB8AC3E}">
        <p14:creationId xmlns:p14="http://schemas.microsoft.com/office/powerpoint/2010/main" val="196782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 mute="1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-240508" y="119387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62319" y="3588047"/>
            <a:ext cx="17368720" cy="9479512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914377" indent="-914377" algn="l">
              <a:buFont typeface="Arial"/>
              <a:buChar char="•"/>
            </a:pP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Coerenza con Linee Guida Strategiche 2014-2016</a:t>
            </a:r>
          </a:p>
          <a:p>
            <a:pPr marL="2057400" lvl="4" indent="-1057275" algn="l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914377" indent="-914377" algn="l">
              <a:buFont typeface="Arial"/>
              <a:buChar char="•"/>
            </a:pP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Approccio bottom-up, con bando competitivo per la definizione dei principali obiettivi strategici di Ateneo</a:t>
            </a:r>
          </a:p>
          <a:p>
            <a:pPr marL="914377" indent="-914377" algn="l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914377" indent="-914377" algn="l">
              <a:buFont typeface="Arial"/>
              <a:buChar char="•"/>
            </a:pP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Ulteriori obiettivi primari di ricerca definiti dalle singole Facoltà Dipartimentali</a:t>
            </a:r>
          </a:p>
          <a:p>
            <a:pPr marL="914377" indent="-914377" algn="l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914377" indent="-914377" algn="l">
              <a:buFont typeface="Arial"/>
              <a:buChar char="•"/>
            </a:pP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Possibile upgrade di obiettivi primari a obiettivi strategici, se supportati da adeguata massa critica di addetti alla ricerca, produzione scientifica e attrazione di finanziamenti</a:t>
            </a: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8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-240508" y="85065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11717" y="3884336"/>
            <a:ext cx="18879044" cy="6401746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RSO1.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NUOVI APPROCCI CLINICI ALLE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PATOLOGIE ETA’-CORRELATE </a:t>
            </a:r>
          </a:p>
          <a:p>
            <a:pPr marL="914377" indent="-914377">
              <a:buFont typeface="Arial"/>
              <a:buChar char="•"/>
            </a:pPr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914377" indent="-914377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Prevenzione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, diagnosi precoce e trattamento di patologie età </a:t>
            </a: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correlate: identificazione 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dei rapporti tra invecchiamento e malattie endocrine, sindrome metabolica, rischio cardio-vascolare o alterazioni del ricambio osseo. </a:t>
            </a:r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3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Q:\FUND RAISING\CAMPAGNE\5X1000\2016\materiali\Creatività di 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36" y="3500864"/>
            <a:ext cx="12650579" cy="98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163576" y="1427714"/>
            <a:ext cx="186342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HEALTHY LIVING AND ACTIVE AGEING</a:t>
            </a:r>
          </a:p>
          <a:p>
            <a:pPr algn="ctr">
              <a:spcAft>
                <a:spcPts val="600"/>
              </a:spcAft>
            </a:pPr>
            <a:r>
              <a:rPr lang="it-IT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</a:t>
            </a:r>
            <a:r>
              <a:rPr lang="it-IT" b="1" i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le patologie età-correlate</a:t>
            </a:r>
            <a:endParaRPr lang="it-IT" b="1" i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06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4664" y="55752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11528" y="1396379"/>
            <a:ext cx="16167325" cy="7940629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1000125" lvl="4" indent="0"/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RSO2</a:t>
            </a: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 IN-SILICO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MEDICINE</a:t>
            </a: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Piattaforme 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“</a:t>
            </a:r>
            <a:r>
              <a:rPr lang="it-IT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cell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-on-chip” and “</a:t>
            </a:r>
            <a:r>
              <a:rPr lang="it-IT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organ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-on-chip” alternative ai tradizionali modelli animali o cellulari descrittivi e predittivi dei sistemi metabolici e dell'interazione con il sistema immunitario</a:t>
            </a: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914377" indent="-914377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54" y="9104456"/>
            <a:ext cx="6361574" cy="43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89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-240508" y="65523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530970" y="2312561"/>
            <a:ext cx="17128440" cy="7171188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914377" indent="-914377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RSO3.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SOLUZIONI SOSTENIBILI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PER LA MEDICINA RIGENERATIVA</a:t>
            </a: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Nuove 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strategie di medicina </a:t>
            </a: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rigenerativa per migliorare la tollerabilità e l’efficacia di trattamenti medico-chirurgici e le opportunità farmaco-economiche. </a:t>
            </a:r>
          </a:p>
          <a:p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 t="21546" r="27467" b="9703"/>
          <a:stretch/>
        </p:blipFill>
        <p:spPr bwMode="auto">
          <a:xfrm>
            <a:off x="10842760" y="9288329"/>
            <a:ext cx="4749813" cy="42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71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-240508" y="85065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22033" y="3553725"/>
            <a:ext cx="16888162" cy="6401746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914377" indent="-914377">
              <a:buFont typeface="Arial"/>
              <a:buChar char="•"/>
            </a:pPr>
            <a:endParaRPr lang="it-IT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RSO4.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BIOMARCATORI PER LA MEDICINA DI PRECISIONE</a:t>
            </a:r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Biomarcatori</a:t>
            </a:r>
            <a:r>
              <a:rPr lang="it-IT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genetici ed epigenetici che migliorino il livello di appropriatezza diagnostico-prognostica e terapeutica di terapie oncologiche o onco-ematologiche personalizzate</a:t>
            </a:r>
          </a:p>
        </p:txBody>
      </p:sp>
    </p:spTree>
    <p:extLst>
      <p:ext uri="{BB962C8B-B14F-4D97-AF65-F5344CB8AC3E}">
        <p14:creationId xmlns:p14="http://schemas.microsoft.com/office/powerpoint/2010/main" val="952635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6-07-05 alle 08.3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53" y="1612782"/>
            <a:ext cx="14344248" cy="9696712"/>
          </a:xfrm>
          <a:prstGeom prst="rect">
            <a:avLst/>
          </a:prstGeom>
        </p:spPr>
      </p:pic>
      <p:pic>
        <p:nvPicPr>
          <p:cNvPr id="5" name="Immagine 4" descr="Schermata 2016-07-05 alle 08.38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32" y="11485904"/>
            <a:ext cx="6057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9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9254706" y="612194"/>
            <a:ext cx="15129291" cy="1297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</a:t>
            </a:r>
            <a:r>
              <a:rPr lang="it-IT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TABLE OF CONTENTS</a:t>
            </a:r>
            <a:endParaRPr kumimoji="0" lang="it-IT" sz="4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cs typeface="Helvetica Neue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cs typeface="Helvetica Neue"/>
                <a:sym typeface="Helvetica Light"/>
              </a:rPr>
              <a:t>On the cover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it-IT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2015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Research</a:t>
            </a:r>
            <a:r>
              <a:rPr lang="it-IT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Figures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Research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quality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assurance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policies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latin typeface="Helvetica Neue"/>
                <a:cs typeface="Helvetica Neue"/>
              </a:rPr>
              <a:t>Main research strategic objectives (2014-2016</a:t>
            </a:r>
            <a:r>
              <a:rPr lang="en-US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Research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organization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and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services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latin typeface="Helvetica Neue"/>
                <a:cs typeface="Helvetica Neue"/>
              </a:rPr>
              <a:t>Research Units: overview and main 2015 scientific </a:t>
            </a:r>
            <a:r>
              <a:rPr lang="en-US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outputs</a:t>
            </a:r>
          </a:p>
          <a:p>
            <a:pPr algn="l">
              <a:spcAft>
                <a:spcPts val="1200"/>
              </a:spcAft>
            </a:pP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Research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projects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latin typeface="Helvetica Neue"/>
                <a:cs typeface="Helvetica Neue"/>
              </a:rPr>
              <a:t>The University Third Mission: impact on </a:t>
            </a:r>
            <a:r>
              <a:rPr lang="en-US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society</a:t>
            </a:r>
          </a:p>
          <a:p>
            <a:pPr algn="l">
              <a:spcAft>
                <a:spcPts val="1200"/>
              </a:spcAft>
            </a:pP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Research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agreements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and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collaborations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Editorial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Helvetica Neue"/>
                <a:cs typeface="Helvetica Neue"/>
              </a:rPr>
              <a:t>board</a:t>
            </a: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4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memberships</a:t>
            </a:r>
            <a:endParaRPr lang="it-IT" sz="4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latin typeface="Helvetica Neue"/>
                <a:cs typeface="Helvetica Neue"/>
              </a:rPr>
              <a:t>PhD courses and XXVIII cycle (2013-2015) </a:t>
            </a:r>
            <a:r>
              <a:rPr lang="en-US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theses</a:t>
            </a:r>
          </a:p>
          <a:p>
            <a:pPr algn="l">
              <a:spcAft>
                <a:spcPts val="1200"/>
              </a:spcAft>
            </a:pPr>
            <a:r>
              <a:rPr lang="it-IT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Awards</a:t>
            </a:r>
          </a:p>
          <a:p>
            <a:pPr algn="l">
              <a:spcAft>
                <a:spcPts val="1200"/>
              </a:spcAft>
            </a:pPr>
            <a:r>
              <a:rPr lang="it-IT" sz="4400" b="1" dirty="0">
                <a:solidFill>
                  <a:schemeClr val="bg1"/>
                </a:solidFill>
                <a:latin typeface="Helvetica Neue"/>
                <a:cs typeface="Helvetica Neue"/>
              </a:rPr>
              <a:t>2015 Publications full list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cs typeface="Helvetica Neue"/>
              <a:sym typeface="Helvetica Ligh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2083" r="43713" b="5417"/>
          <a:stretch/>
        </p:blipFill>
        <p:spPr bwMode="auto">
          <a:xfrm>
            <a:off x="1295926" y="2278380"/>
            <a:ext cx="7607259" cy="111937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13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33947" y="1324748"/>
            <a:ext cx="16579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I3 – Innovazione, Internazionalizzazione e Interdisciplinarità tra Biomedicina e Bioingegneria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83152" y="4146339"/>
            <a:ext cx="6212925" cy="217559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err="1" smtClean="0">
                <a:solidFill>
                  <a:schemeClr val="tx1"/>
                </a:solidFill>
              </a:rPr>
              <a:t>Symptom-based</a:t>
            </a:r>
            <a:endParaRPr lang="it-IT" sz="4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err="1" smtClean="0">
                <a:solidFill>
                  <a:schemeClr val="tx1"/>
                </a:solidFill>
              </a:rPr>
              <a:t>Intuition</a:t>
            </a:r>
            <a:r>
              <a:rPr lang="it-IT" sz="4400" b="1" dirty="0" smtClean="0">
                <a:solidFill>
                  <a:schemeClr val="tx1"/>
                </a:solidFill>
              </a:rPr>
              <a:t> medicine 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351635" y="6973432"/>
            <a:ext cx="7433541" cy="217559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smtClean="0">
                <a:solidFill>
                  <a:schemeClr val="tx1"/>
                </a:solidFill>
              </a:rPr>
              <a:t>Pattern-</a:t>
            </a:r>
            <a:r>
              <a:rPr lang="it-IT" sz="4400" b="1" dirty="0" err="1" smtClean="0">
                <a:solidFill>
                  <a:schemeClr val="tx1"/>
                </a:solidFill>
              </a:rPr>
              <a:t>based</a:t>
            </a:r>
            <a:endParaRPr lang="it-IT" sz="4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err="1" smtClean="0">
                <a:solidFill>
                  <a:schemeClr val="tx1"/>
                </a:solidFill>
              </a:rPr>
              <a:t>Evidence</a:t>
            </a:r>
            <a:r>
              <a:rPr lang="it-IT" sz="4400" b="1" dirty="0">
                <a:solidFill>
                  <a:schemeClr val="tx1"/>
                </a:solidFill>
              </a:rPr>
              <a:t> </a:t>
            </a:r>
            <a:r>
              <a:rPr lang="it-IT" sz="4400" b="1" dirty="0" smtClean="0">
                <a:solidFill>
                  <a:schemeClr val="tx1"/>
                </a:solidFill>
              </a:rPr>
              <a:t>medicine 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000677" y="9768639"/>
            <a:ext cx="7433541" cy="217559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err="1" smtClean="0">
                <a:solidFill>
                  <a:schemeClr val="tx1"/>
                </a:solidFill>
              </a:rPr>
              <a:t>Algorithm-based</a:t>
            </a:r>
            <a:endParaRPr lang="it-IT" sz="4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dirty="0" smtClean="0">
                <a:solidFill>
                  <a:schemeClr val="tx1"/>
                </a:solidFill>
              </a:rPr>
              <a:t>Precision medicine 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1866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-240508" y="850659"/>
            <a:ext cx="24864995" cy="20376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 strategici di ricerca di Ateneo</a:t>
            </a:r>
          </a:p>
        </p:txBody>
      </p:sp>
      <p:pic>
        <p:nvPicPr>
          <p:cNvPr id="7" name="Picture 3" descr="logo inail centro protes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65" y="4033609"/>
            <a:ext cx="5080001" cy="18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NuovaOffici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26" y="6149740"/>
            <a:ext cx="9976003" cy="42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9"/>
          <p:cNvSpPr/>
          <p:nvPr/>
        </p:nvSpPr>
        <p:spPr>
          <a:xfrm>
            <a:off x="6106520" y="4230504"/>
            <a:ext cx="50752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PROGETTO</a:t>
            </a:r>
          </a:p>
          <a:p>
            <a:r>
              <a:rPr lang="en-GB" sz="5400" b="1" dirty="0">
                <a:solidFill>
                  <a:schemeClr val="bg1"/>
                </a:solidFill>
              </a:rPr>
              <a:t>PPR2 </a:t>
            </a:r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12" name="Immagine 8" descr="LogoHandbotFin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66" y="11223340"/>
            <a:ext cx="5718878" cy="1792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619" y="12249643"/>
            <a:ext cx="2912432" cy="9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744934" y="2795996"/>
            <a:ext cx="950609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it-IT" sz="6600" dirty="0">
                <a:solidFill>
                  <a:srgbClr val="FFFFFF"/>
                </a:solidFill>
              </a:rPr>
              <a:t>LifeHand3 (2014 – 2017)</a:t>
            </a:r>
            <a:endParaRPr kumimoji="0" lang="it-IT" sz="6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58" y="4230503"/>
            <a:ext cx="11246891" cy="90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4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39903" y="947206"/>
            <a:ext cx="16579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I3 – Innovazione, Internazionalizzazione e Interdisciplinarità tra Biomedicina e Bioingegneria</a:t>
            </a:r>
          </a:p>
        </p:txBody>
      </p:sp>
      <p:pic>
        <p:nvPicPr>
          <p:cNvPr id="5" name="Immagine 4" descr="Schermata 2016-04-15 alle 10.4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29" y="3191964"/>
            <a:ext cx="10671822" cy="4358913"/>
          </a:xfrm>
          <a:prstGeom prst="rect">
            <a:avLst/>
          </a:prstGeom>
        </p:spPr>
      </p:pic>
      <p:pic>
        <p:nvPicPr>
          <p:cNvPr id="6" name="Immagine 5" descr="Schermata 2016-04-15 alle 10.3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27" y="7960503"/>
            <a:ext cx="10671823" cy="54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9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4839898" y="870311"/>
            <a:ext cx="16579232" cy="14279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 </a:t>
            </a:r>
            <a:endParaRPr lang="it-IT" sz="36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endParaRPr lang="it-IT" sz="36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I</a:t>
            </a:r>
            <a:r>
              <a:rPr lang="it-IT" sz="4800" baseline="30000" dirty="0" smtClean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– Innovazione, Internazionalizzazione e Interdisciplinarità tra Biomedicina e Bioingegneria</a:t>
            </a:r>
          </a:p>
          <a:p>
            <a:pPr algn="l"/>
            <a:endParaRPr lang="it-IT" sz="4800" b="1" u="sng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r>
              <a:rPr lang="it-IT" sz="4800" b="1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Numeri</a:t>
            </a:r>
            <a:endParaRPr lang="it-IT" sz="24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sz="24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57 relatori:</a:t>
            </a:r>
          </a:p>
          <a:p>
            <a:pPr marL="720725" indent="-357188" algn="l"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26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esterni,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9 stranieri</a:t>
            </a:r>
          </a:p>
          <a:p>
            <a:pPr marL="720725" indent="-357188" algn="l"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26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medici,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17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ingegneri,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4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fisici,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3 biologi,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2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filosofe, 1 biostatistico,  3 esperti di comunicazione, 1 esperto di diritto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 4 workshop su progetti strategici di ateneo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 Giornata della Ricerca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 Scuola di Dottorato</a:t>
            </a:r>
          </a:p>
          <a:p>
            <a:pPr marL="1681162" lvl="4" indent="-685800" algn="l">
              <a:buFont typeface="Arial"/>
              <a:buChar char="•"/>
            </a:pP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t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ronco didattico comune (32 ore) del corso di </a:t>
            </a:r>
            <a:r>
              <a:rPr lang="it-IT" sz="4800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Scienze Biomediche Integrate e Bioetica 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e del corso di </a:t>
            </a:r>
            <a:r>
              <a:rPr lang="it-IT" sz="4800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Bioingegneria e Bioscienze</a:t>
            </a:r>
            <a:endParaRPr lang="it-IT" sz="4800" i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sz="48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sz="36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66544" y="870622"/>
            <a:ext cx="186342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SETTIMANA DELLA RICERCA 2016</a:t>
            </a:r>
          </a:p>
        </p:txBody>
      </p:sp>
    </p:spTree>
    <p:extLst>
      <p:ext uri="{BB962C8B-B14F-4D97-AF65-F5344CB8AC3E}">
        <p14:creationId xmlns:p14="http://schemas.microsoft.com/office/powerpoint/2010/main" val="2294315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4736920" y="1862423"/>
            <a:ext cx="16579232" cy="11694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 </a:t>
            </a:r>
            <a:endParaRPr lang="it-IT" sz="36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I</a:t>
            </a:r>
            <a:r>
              <a:rPr lang="it-IT" sz="4800" baseline="30000" dirty="0" smtClean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 Neue"/>
                <a:cs typeface="Helvetica Neue"/>
              </a:rPr>
              <a:t>– Innovazione, Internazionalizzazione e Interdisciplinarità tra Biomedicina e Bioingegneria</a:t>
            </a:r>
          </a:p>
          <a:p>
            <a:pPr algn="l"/>
            <a:endParaRPr lang="it-IT" sz="4800" b="1" u="sng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Tutti gli indicatori mostrano una crescita quantitativa e qualitativa della ricerca nel 2015</a:t>
            </a:r>
          </a:p>
          <a:p>
            <a:pPr marL="685800" indent="-685800" algn="l">
              <a:buFont typeface="Arial"/>
              <a:buChar char="•"/>
            </a:pPr>
            <a:endParaRPr lang="it-IT" sz="4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Posizionamento strategico in linea con trend globali nella ricerca biomedica</a:t>
            </a:r>
          </a:p>
          <a:p>
            <a:pPr marL="685800" indent="-685800" algn="l">
              <a:buFont typeface="Arial"/>
              <a:buChar char="•"/>
            </a:pPr>
            <a:endParaRPr lang="it-IT" sz="4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Progressivo consolidamento delle linee strategiche di ricerca definite con approccio bottom-up</a:t>
            </a:r>
          </a:p>
          <a:p>
            <a:pPr marL="685800" indent="-685800" algn="l">
              <a:buFont typeface="Arial"/>
              <a:buChar char="•"/>
            </a:pPr>
            <a:endParaRPr lang="it-IT" sz="4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Continuo investimento sulla valorizzazione della ricerca e sulla ricerca clinica, traslazionale con approccio multidisciplinare e innovazioni organizzative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66544" y="1042232"/>
            <a:ext cx="186342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2274059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5032659" y="1105604"/>
            <a:ext cx="15129291" cy="21755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</a:t>
            </a:r>
            <a:r>
              <a:rPr lang="it-IT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RESEARCH UNIT OVERVIEW</a:t>
            </a:r>
            <a:endParaRPr kumimoji="0" lang="it-IT" sz="4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cs typeface="Helvetica Neue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cs typeface="Helvetica Neue"/>
              <a:sym typeface="Helvetica Light"/>
            </a:endParaRPr>
          </a:p>
        </p:txBody>
      </p:sp>
      <p:pic>
        <p:nvPicPr>
          <p:cNvPr id="4" name="Immagine 3" descr="Schermata 2016-07-05 alle 00.0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45" y="2541046"/>
            <a:ext cx="7633012" cy="10777006"/>
          </a:xfrm>
          <a:prstGeom prst="rect">
            <a:avLst/>
          </a:prstGeom>
        </p:spPr>
      </p:pic>
      <p:pic>
        <p:nvPicPr>
          <p:cNvPr id="6" name="Immagine 5" descr="Schermata 2016-07-05 alle 00.0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585" y="2499603"/>
            <a:ext cx="7416532" cy="105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0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4326470" y="847215"/>
            <a:ext cx="1685237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NUOVO </a:t>
            </a:r>
            <a:r>
              <a:rPr kumimoji="0" lang="it-IT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SITO WEB RICERCA IN INGLESE DAL</a:t>
            </a:r>
            <a:r>
              <a:rPr kumimoji="0" lang="it-IT" sz="5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 2015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" r="1641" b="12825"/>
          <a:stretch/>
        </p:blipFill>
        <p:spPr bwMode="auto">
          <a:xfrm>
            <a:off x="1612331" y="2457450"/>
            <a:ext cx="20806588" cy="107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795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61115" y="2059330"/>
            <a:ext cx="8341103" cy="1186260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10454392" y="4783181"/>
            <a:ext cx="13929608" cy="51456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it-IT" sz="5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Helvetica Light"/>
              </a:rPr>
              <a:t>  </a:t>
            </a:r>
            <a:r>
              <a:rPr lang="it-IT" sz="6000" b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DISSEMINATION AND PROMOTION</a:t>
            </a: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6000" b="1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6000" b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ACCOUNTABILITY</a:t>
            </a:r>
            <a:endParaRPr lang="it-IT" sz="6000" b="1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  <a:p>
            <a:pPr marL="87312" algn="l">
              <a:spcAft>
                <a:spcPts val="600"/>
              </a:spcAft>
            </a:pPr>
            <a:endParaRPr lang="it-IT" sz="6000" b="1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6000" b="1" dirty="0" smtClean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SELF-ASSESSMENT</a:t>
            </a:r>
            <a:endParaRPr lang="it-IT" sz="6000" b="1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2083" r="43713" b="5417"/>
          <a:stretch/>
        </p:blipFill>
        <p:spPr bwMode="auto">
          <a:xfrm>
            <a:off x="1295926" y="2415668"/>
            <a:ext cx="7607259" cy="111937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60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543424" y="195486"/>
            <a:ext cx="169449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UNITÀ DI RICERCA E LA PRODUZIONE SCIENTIFICA </a:t>
            </a:r>
            <a:r>
              <a:rPr lang="it-IT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endParaRPr lang="it-IT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910487"/>
            <a:ext cx="17545050" cy="1146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egnaposto contenuto 5" descr="MedagliaOro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24245" r="5947" b="5318"/>
          <a:stretch/>
        </p:blipFill>
        <p:spPr>
          <a:xfrm>
            <a:off x="15928258" y="4610383"/>
            <a:ext cx="1445342" cy="18630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98066" y="2538527"/>
            <a:ext cx="668593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Crescita </a:t>
            </a:r>
            <a:r>
              <a:rPr lang="it-IT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media </a:t>
            </a:r>
            <a:r>
              <a:rPr lang="it-IT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it-IT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marL="285750" indent="-285750" algn="l">
              <a:buFont typeface="Arial"/>
              <a:buChar char="•"/>
            </a:pPr>
            <a:endParaRPr lang="it-IT" b="1" u="sng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it-IT" b="1" u="sng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Oncologia </a:t>
            </a:r>
            <a:r>
              <a:rPr lang="it-IT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 pubblicato il maggior numero di articoli e ha il più alto  IF e </a:t>
            </a:r>
            <a:r>
              <a:rPr lang="it-IT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IFN</a:t>
            </a:r>
          </a:p>
          <a:p>
            <a:pPr marL="285750" indent="-285750" algn="l">
              <a:buFont typeface="Arial"/>
              <a:buChar char="•"/>
            </a:pPr>
            <a:endParaRPr lang="it-IT" b="1" u="sng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it-IT" b="1" u="sng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Patologia Genetica, Neuroscienze Molecolari </a:t>
            </a:r>
            <a:r>
              <a:rPr lang="it-IT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hanno avuto il maggior incremento della produzione scientifica (200%)</a:t>
            </a:r>
            <a:endParaRPr lang="it-IT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1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35196" y="1488418"/>
            <a:ext cx="186342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CONSUNTIVO DEI RISULTATI DI RICERCA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2015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Produzione scientifica</a:t>
            </a:r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5560740" y="2893205"/>
            <a:ext cx="16511731" cy="12455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it-IT" sz="50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Oltre il 70% delle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publicazioni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apparse su riviste del primo quartile (Q1) del ranking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Scimago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(Q1+Q2, 92%)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Nelle simulazioni su Valutazione Qualità della Ricerca (ANVUR VQR 2011-2014 ) 84% delle pubblicazioni appartengono alle Classi A+B (top 30%):</a:t>
            </a:r>
          </a:p>
          <a:p>
            <a:pPr algn="l"/>
            <a:endParaRPr lang="it-IT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  <a:tabLst>
                <a:tab pos="720725" algn="l"/>
              </a:tabLst>
            </a:pP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	90,7% 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dei prodotti della Facoltà Dipartimentale 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	di 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Ingegneria</a:t>
            </a:r>
          </a:p>
          <a:p>
            <a:pPr marL="685800" indent="-685800" algn="l">
              <a:buFont typeface="Arial"/>
              <a:buChar char="•"/>
              <a:tabLst>
                <a:tab pos="720725" algn="l"/>
              </a:tabLst>
            </a:pP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	82,3% 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dei prodotti della Facoltà Dipartimentale 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	di 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Medicina e Chirurgia</a:t>
            </a:r>
          </a:p>
          <a:p>
            <a:pPr algn="l"/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" y="10057853"/>
            <a:ext cx="2406708" cy="30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5" y="3900573"/>
            <a:ext cx="5217480" cy="92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36894" r="67507" b="53688"/>
          <a:stretch/>
        </p:blipFill>
        <p:spPr bwMode="auto">
          <a:xfrm>
            <a:off x="100946" y="8525999"/>
            <a:ext cx="5071811" cy="12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Schermata 2016-07-05 alle 03.27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" y="5136165"/>
            <a:ext cx="4966801" cy="15103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29107" r="52930" b="58036"/>
          <a:stretch/>
        </p:blipFill>
        <p:spPr bwMode="auto">
          <a:xfrm>
            <a:off x="102978" y="6949439"/>
            <a:ext cx="4966801" cy="14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t="33587" r="64541" b="48500"/>
          <a:stretch/>
        </p:blipFill>
        <p:spPr bwMode="auto">
          <a:xfrm>
            <a:off x="2743623" y="10057853"/>
            <a:ext cx="2365707" cy="30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91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35196" y="1488418"/>
            <a:ext cx="186342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CONSUNTIVO DEI RISULTATI DI RICERCA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2015</a:t>
            </a:r>
          </a:p>
          <a:p>
            <a:pPr algn="ctr">
              <a:spcAft>
                <a:spcPts val="600"/>
              </a:spcAft>
            </a:pPr>
            <a:r>
              <a:rPr lang="it-IT" b="1" i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Facoltà Dipartimentale di Medicina e Chirurgia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514885" y="2735924"/>
            <a:ext cx="23684618" cy="10916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it-IT" sz="50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  <a:p>
            <a:pPr marL="720725" indent="-720725" algn="l">
              <a:buFont typeface="Arial"/>
              <a:buChar char="•"/>
            </a:pP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Gadodiamide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and dentate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nucleus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T1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hyperintensity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in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patients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with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meningioma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evaluated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by multiple follow-up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contrast-enhanced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magnetic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resonance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examinations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with no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systemic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interval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therapy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, Quattrocchi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C.C.,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Mallio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C.A., Errante, Y.,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Cirimele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V.,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Carideo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L.,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Ax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A., Zobel, B.B. 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Investigative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Radiology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2015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July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; 50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(7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):470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-2. </a:t>
            </a:r>
            <a:endParaRPr lang="it-IT" b="1" i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720725" indent="-720725" algn="l">
              <a:buFont typeface="Arial"/>
              <a:buChar char="•"/>
            </a:pPr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720725" indent="-720725" algn="l">
              <a:buFont typeface="Arial"/>
              <a:buChar char="•"/>
            </a:pP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FOLFOXIRI  plus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bevacizumab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versus FOLFIRI plus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bevacizumab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as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first-line treatment of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patients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with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metastatic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colorectal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cancer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: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updated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overall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survival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and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molecular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subgroup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analyses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of the open-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label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phase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3 TRIBE 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study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Cremolini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C,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Loupakis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F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Antoniotti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C, Lupi C, Sensi E,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Lonardi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S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Mezi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S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Tomasello G, Ronzoni M, Zaniboni A, Tonini G,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Carlomagno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C,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Allegrini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G, Chiara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S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, D'Amico M,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Granetto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C,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Cazzaniga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M, Boni L, Fontanini G, Falcone A. Lancet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Oncology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, 2015 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Oct;16(13):1306-15. </a:t>
            </a:r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0445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48705" y="0"/>
            <a:ext cx="186342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CONSUNTIVO DEI RISULTATI DI RICERCA </a:t>
            </a:r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2015</a:t>
            </a:r>
          </a:p>
          <a:p>
            <a:pPr algn="ctr">
              <a:spcAft>
                <a:spcPts val="600"/>
              </a:spcAft>
            </a:pPr>
            <a:r>
              <a:rPr lang="it-IT" b="1" i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Facoltà Dipartimentale di Ingegneria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842869" y="2899581"/>
            <a:ext cx="15511827" cy="13994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20725" indent="-720725" algn="l">
              <a:buFont typeface="Arial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Estimation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of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anisotropy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coefficient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of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swine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pancreas,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liver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muscle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at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1064 nm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based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on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goniometric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technique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Saccomandi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P., Vogel V.,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Bazrafshan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B.,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Maurer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J.,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Schena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E.,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Vogl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T.J., Silvestri S.,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Mäntele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W., Journal of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Biophotonics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. 2015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May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; 8(5):422-8.</a:t>
            </a:r>
          </a:p>
          <a:p>
            <a:pPr marL="720725" indent="-720725" algn="l">
              <a:buFont typeface="Arial"/>
              <a:buChar char="•"/>
            </a:pPr>
            <a:endParaRPr lang="it-IT" b="1" i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720725" indent="-720725" algn="l">
              <a:buFont typeface="Arial"/>
              <a:buChar char="•"/>
            </a:pP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A versatile clearing agent for multi-</a:t>
            </a:r>
            <a:r>
              <a:rPr lang="it-IT" b="1" dirty="0" err="1">
                <a:solidFill>
                  <a:schemeClr val="bg1"/>
                </a:solidFill>
                <a:latin typeface="Helvetica Neue"/>
                <a:cs typeface="Helvetica Neue"/>
              </a:rPr>
              <a:t>modal</a:t>
            </a:r>
            <a:r>
              <a:rPr lang="it-IT" b="1" dirty="0">
                <a:solidFill>
                  <a:schemeClr val="bg1"/>
                </a:solidFill>
                <a:latin typeface="Helvetica Neue"/>
                <a:cs typeface="Helvetica Neue"/>
              </a:rPr>
              <a:t> brain </a:t>
            </a:r>
            <a:r>
              <a:rPr lang="it-IT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imaging</a:t>
            </a:r>
            <a:r>
              <a:rPr lang="it-IT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Costantini 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I.,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Ghobril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J.P., Di Giovanna A.P., Allegra Mascaro A.L., Silvestri L.,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Müllenbroich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M.C., Onofri L., Conti V.,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Vanzi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F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., Sacconi L., Guerrini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R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.,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Markram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H., Iannello G., Pavone F.S. </a:t>
            </a:r>
            <a:r>
              <a:rPr lang="it-IT" b="1" i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Scientific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 Reports 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2015 </a:t>
            </a:r>
            <a:r>
              <a:rPr lang="it-IT" b="1" i="1" dirty="0" err="1">
                <a:solidFill>
                  <a:schemeClr val="bg1"/>
                </a:solidFill>
                <a:latin typeface="Helvetica Neue"/>
                <a:cs typeface="Helvetica Neue"/>
              </a:rPr>
              <a:t>May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 7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; 5</a:t>
            </a:r>
            <a:r>
              <a:rPr lang="it-IT" b="1" i="1" dirty="0">
                <a:solidFill>
                  <a:schemeClr val="bg1"/>
                </a:solidFill>
                <a:latin typeface="Helvetica Neue"/>
                <a:cs typeface="Helvetica Neue"/>
              </a:rPr>
              <a:t>:9808.  </a:t>
            </a:r>
            <a:endParaRPr lang="it-IT" b="1" i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l"/>
            <a:endParaRPr lang="it-IT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646" y="2788362"/>
            <a:ext cx="5395696" cy="373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51" y="7733945"/>
            <a:ext cx="4902886" cy="50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441506" y="12712606"/>
            <a:ext cx="6801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Reconstruction of entire Thy1-GFP-M mouse hippocampus 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866282" y="6609684"/>
            <a:ext cx="3472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 err="1">
                <a:solidFill>
                  <a:schemeClr val="bg1"/>
                </a:solidFill>
              </a:rPr>
              <a:t>Experimental</a:t>
            </a:r>
            <a:r>
              <a:rPr lang="it-IT" sz="3000" dirty="0">
                <a:solidFill>
                  <a:schemeClr val="bg1"/>
                </a:solidFill>
              </a:rPr>
              <a:t> setup</a:t>
            </a:r>
          </a:p>
        </p:txBody>
      </p:sp>
    </p:spTree>
    <p:extLst>
      <p:ext uri="{BB962C8B-B14F-4D97-AF65-F5344CB8AC3E}">
        <p14:creationId xmlns:p14="http://schemas.microsoft.com/office/powerpoint/2010/main" val="2724857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1142</Words>
  <Application>Microsoft Office PowerPoint</Application>
  <PresentationFormat>Personalizzato</PresentationFormat>
  <Paragraphs>178</Paragraphs>
  <Slides>24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Courier New</vt:lpstr>
      <vt:lpstr>Helvetica</vt:lpstr>
      <vt:lpstr>Helvetica Light</vt:lpstr>
      <vt:lpstr>Helvetica Neue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CIR</dc:creator>
  <cp:lastModifiedBy>Bertoli Elisa</cp:lastModifiedBy>
  <cp:revision>79</cp:revision>
  <dcterms:modified xsi:type="dcterms:W3CDTF">2016-07-06T10:53:55Z</dcterms:modified>
</cp:coreProperties>
</file>